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256" r:id="rId2"/>
    <p:sldId id="257" r:id="rId3"/>
    <p:sldId id="258" r:id="rId4"/>
    <p:sldId id="267" r:id="rId5"/>
    <p:sldId id="301" r:id="rId6"/>
    <p:sldId id="302" r:id="rId7"/>
    <p:sldId id="300" r:id="rId8"/>
    <p:sldId id="259" r:id="rId9"/>
    <p:sldId id="260" r:id="rId10"/>
    <p:sldId id="263" r:id="rId11"/>
    <p:sldId id="262" r:id="rId12"/>
    <p:sldId id="268" r:id="rId13"/>
    <p:sldId id="264" r:id="rId14"/>
    <p:sldId id="265" r:id="rId15"/>
    <p:sldId id="266" r:id="rId16"/>
    <p:sldId id="271" r:id="rId17"/>
    <p:sldId id="272" r:id="rId18"/>
    <p:sldId id="273" r:id="rId19"/>
    <p:sldId id="283" r:id="rId20"/>
    <p:sldId id="305" r:id="rId21"/>
    <p:sldId id="284" r:id="rId22"/>
    <p:sldId id="285" r:id="rId23"/>
    <p:sldId id="278" r:id="rId24"/>
    <p:sldId id="274" r:id="rId25"/>
    <p:sldId id="297" r:id="rId26"/>
    <p:sldId id="286" r:id="rId27"/>
    <p:sldId id="279" r:id="rId28"/>
    <p:sldId id="275" r:id="rId29"/>
    <p:sldId id="288" r:id="rId30"/>
    <p:sldId id="298" r:id="rId31"/>
    <p:sldId id="289" r:id="rId32"/>
    <p:sldId id="280" r:id="rId33"/>
    <p:sldId id="276" r:id="rId34"/>
    <p:sldId id="290" r:id="rId35"/>
    <p:sldId id="304" r:id="rId36"/>
    <p:sldId id="291" r:id="rId37"/>
    <p:sldId id="292" r:id="rId38"/>
    <p:sldId id="281" r:id="rId39"/>
    <p:sldId id="277" r:id="rId40"/>
    <p:sldId id="293" r:id="rId41"/>
    <p:sldId id="294" r:id="rId42"/>
    <p:sldId id="295" r:id="rId43"/>
    <p:sldId id="282"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6BF"/>
    <a:srgbClr val="BC9F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2"/>
    <p:restoredTop sz="94676"/>
  </p:normalViewPr>
  <p:slideViewPr>
    <p:cSldViewPr snapToGrid="0">
      <p:cViewPr varScale="1">
        <p:scale>
          <a:sx n="81" d="100"/>
          <a:sy n="81" d="100"/>
        </p:scale>
        <p:origin x="4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7623A-75F9-B44E-B75D-5141C9798A12}"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778E7-880B-D147-BA27-55732E5861F4}" type="slidenum">
              <a:rPr lang="en-US" smtClean="0"/>
              <a:t>‹#›</a:t>
            </a:fld>
            <a:endParaRPr lang="en-US"/>
          </a:p>
        </p:txBody>
      </p:sp>
    </p:spTree>
    <p:extLst>
      <p:ext uri="{BB962C8B-B14F-4D97-AF65-F5344CB8AC3E}">
        <p14:creationId xmlns:p14="http://schemas.microsoft.com/office/powerpoint/2010/main" val="18781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778E7-880B-D147-BA27-55732E5861F4}" type="slidenum">
              <a:rPr lang="en-US" smtClean="0"/>
              <a:t>3</a:t>
            </a:fld>
            <a:endParaRPr lang="en-US"/>
          </a:p>
        </p:txBody>
      </p:sp>
    </p:spTree>
    <p:extLst>
      <p:ext uri="{BB962C8B-B14F-4D97-AF65-F5344CB8AC3E}">
        <p14:creationId xmlns:p14="http://schemas.microsoft.com/office/powerpoint/2010/main" val="140245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778E7-880B-D147-BA27-55732E5861F4}" type="slidenum">
              <a:rPr lang="en-US" smtClean="0"/>
              <a:t>11</a:t>
            </a:fld>
            <a:endParaRPr lang="en-US"/>
          </a:p>
        </p:txBody>
      </p:sp>
    </p:spTree>
    <p:extLst>
      <p:ext uri="{BB962C8B-B14F-4D97-AF65-F5344CB8AC3E}">
        <p14:creationId xmlns:p14="http://schemas.microsoft.com/office/powerpoint/2010/main" val="4589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7568D03A-9A11-476C-B52A-593F3C019230}"/>
              </a:ext>
            </a:extLst>
          </p:cNvPr>
          <p:cNvSpPr>
            <a:spLocks noGrp="1"/>
          </p:cNvSpPr>
          <p:nvPr>
            <p:ph type="dt" sz="half" idx="10"/>
          </p:nvPr>
        </p:nvSpPr>
        <p:spPr/>
        <p:txBody>
          <a:bodyPr/>
          <a:lstStyle/>
          <a:p>
            <a:fld id="{098A0168-EB40-45AF-89A1-87DE0A55FFC6}" type="datetime1">
              <a:rPr lang="en-US" smtClean="0"/>
              <a:t>1/30/2024</a:t>
            </a:fld>
            <a:endParaRPr lang="en-US"/>
          </a:p>
        </p:txBody>
      </p:sp>
      <p:sp>
        <p:nvSpPr>
          <p:cNvPr id="5" name="Footer Placeholder 4">
            <a:extLst>
              <a:ext uri="{FF2B5EF4-FFF2-40B4-BE49-F238E27FC236}">
                <a16:creationId xmlns:a16="http://schemas.microsoft.com/office/drawing/2014/main" xmlns=""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xmlns=""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0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D63754-C885-4DC6-962D-C861267B64D4}"/>
              </a:ext>
            </a:extLst>
          </p:cNvPr>
          <p:cNvSpPr>
            <a:spLocks noGrp="1"/>
          </p:cNvSpPr>
          <p:nvPr>
            <p:ph type="dt" sz="half" idx="10"/>
          </p:nvPr>
        </p:nvSpPr>
        <p:spPr/>
        <p:txBody>
          <a:bodyPr/>
          <a:lstStyle/>
          <a:p>
            <a:fld id="{8F8CA68F-747D-436A-B5BB-2EBC3ED499E4}" type="datetime1">
              <a:rPr lang="en-US" smtClean="0"/>
              <a:t>1/30/2024</a:t>
            </a:fld>
            <a:endParaRPr lang="en-US"/>
          </a:p>
        </p:txBody>
      </p:sp>
      <p:sp>
        <p:nvSpPr>
          <p:cNvPr id="5" name="Footer Placeholder 4">
            <a:extLst>
              <a:ext uri="{FF2B5EF4-FFF2-40B4-BE49-F238E27FC236}">
                <a16:creationId xmlns:a16="http://schemas.microsoft.com/office/drawing/2014/main" xmlns=""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78358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16B1A6B-AE19-4BD4-AE49-43E78CC0B058}"/>
              </a:ext>
            </a:extLst>
          </p:cNvPr>
          <p:cNvSpPr>
            <a:spLocks noGrp="1"/>
          </p:cNvSpPr>
          <p:nvPr>
            <p:ph type="dt" sz="half" idx="10"/>
          </p:nvPr>
        </p:nvSpPr>
        <p:spPr/>
        <p:txBody>
          <a:bodyPr/>
          <a:lstStyle/>
          <a:p>
            <a:fld id="{6DD8DC11-9E39-40A0-B3DC-E3F2AD04A616}" type="datetime1">
              <a:rPr lang="en-US" smtClean="0"/>
              <a:t>1/30/2024</a:t>
            </a:fld>
            <a:endParaRPr lang="en-US"/>
          </a:p>
        </p:txBody>
      </p:sp>
      <p:sp>
        <p:nvSpPr>
          <p:cNvPr id="5" name="Footer Placeholder 4">
            <a:extLst>
              <a:ext uri="{FF2B5EF4-FFF2-40B4-BE49-F238E27FC236}">
                <a16:creationId xmlns:a16="http://schemas.microsoft.com/office/drawing/2014/main" xmlns=""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1106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525871D-4A14-4A17-A0ED-7DDA7752B54D}"/>
              </a:ext>
            </a:extLst>
          </p:cNvPr>
          <p:cNvSpPr>
            <a:spLocks noGrp="1"/>
          </p:cNvSpPr>
          <p:nvPr>
            <p:ph type="dt" sz="half" idx="10"/>
          </p:nvPr>
        </p:nvSpPr>
        <p:spPr/>
        <p:txBody>
          <a:bodyPr/>
          <a:lstStyle/>
          <a:p>
            <a:fld id="{BE0A88F0-556B-4BB7-8AAB-D63AEB65C662}" type="datetime1">
              <a:rPr lang="en-US" smtClean="0"/>
              <a:t>1/30/2024</a:t>
            </a:fld>
            <a:endParaRPr lang="en-US"/>
          </a:p>
        </p:txBody>
      </p:sp>
      <p:sp>
        <p:nvSpPr>
          <p:cNvPr id="5" name="Footer Placeholder 4">
            <a:extLst>
              <a:ext uri="{FF2B5EF4-FFF2-40B4-BE49-F238E27FC236}">
                <a16:creationId xmlns:a16="http://schemas.microsoft.com/office/drawing/2014/main" xmlns=""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xmlns=""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1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9D2A109-E9F9-428E-858A-38375BF1D978}"/>
              </a:ext>
            </a:extLst>
          </p:cNvPr>
          <p:cNvSpPr>
            <a:spLocks noGrp="1"/>
          </p:cNvSpPr>
          <p:nvPr>
            <p:ph type="dt" sz="half" idx="10"/>
          </p:nvPr>
        </p:nvSpPr>
        <p:spPr/>
        <p:txBody>
          <a:bodyPr/>
          <a:lstStyle/>
          <a:p>
            <a:fld id="{60E05506-6815-4E0E-B1DE-ECA35C2016DF}" type="datetime1">
              <a:rPr lang="en-US" smtClean="0"/>
              <a:t>1/30/2024</a:t>
            </a:fld>
            <a:endParaRPr lang="en-US"/>
          </a:p>
        </p:txBody>
      </p:sp>
      <p:sp>
        <p:nvSpPr>
          <p:cNvPr id="5" name="Footer Placeholder 4">
            <a:extLst>
              <a:ext uri="{FF2B5EF4-FFF2-40B4-BE49-F238E27FC236}">
                <a16:creationId xmlns:a16="http://schemas.microsoft.com/office/drawing/2014/main" xmlns=""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3160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D51E5DE2-0BD6-45B3-BDB1-675BA058BF2E}"/>
              </a:ext>
            </a:extLst>
          </p:cNvPr>
          <p:cNvSpPr>
            <a:spLocks noGrp="1"/>
          </p:cNvSpPr>
          <p:nvPr>
            <p:ph type="dt" sz="half" idx="10"/>
          </p:nvPr>
        </p:nvSpPr>
        <p:spPr/>
        <p:txBody>
          <a:bodyPr/>
          <a:lstStyle/>
          <a:p>
            <a:fld id="{FC6E85F7-A724-48A4-9D33-CEBC5174E865}" type="datetime1">
              <a:rPr lang="en-US" smtClean="0"/>
              <a:t>1/30/2024</a:t>
            </a:fld>
            <a:endParaRPr lang="en-US"/>
          </a:p>
        </p:txBody>
      </p:sp>
      <p:sp>
        <p:nvSpPr>
          <p:cNvPr id="6" name="Footer Placeholder 5">
            <a:extLst>
              <a:ext uri="{FF2B5EF4-FFF2-40B4-BE49-F238E27FC236}">
                <a16:creationId xmlns:a16="http://schemas.microsoft.com/office/drawing/2014/main" xmlns=""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xmlns=""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69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BFFF249A-9D93-4A8E-9284-5AB19AC0AC12}"/>
              </a:ext>
            </a:extLst>
          </p:cNvPr>
          <p:cNvSpPr>
            <a:spLocks noGrp="1"/>
          </p:cNvSpPr>
          <p:nvPr>
            <p:ph type="dt" sz="half" idx="10"/>
          </p:nvPr>
        </p:nvSpPr>
        <p:spPr/>
        <p:txBody>
          <a:bodyPr/>
          <a:lstStyle/>
          <a:p>
            <a:fld id="{42806E7A-BDD3-46A3-BEE2-EB821F9236B4}" type="datetime1">
              <a:rPr lang="en-US" smtClean="0"/>
              <a:t>1/30/2024</a:t>
            </a:fld>
            <a:endParaRPr lang="en-US"/>
          </a:p>
        </p:txBody>
      </p:sp>
      <p:sp>
        <p:nvSpPr>
          <p:cNvPr id="8" name="Footer Placeholder 7">
            <a:extLst>
              <a:ext uri="{FF2B5EF4-FFF2-40B4-BE49-F238E27FC236}">
                <a16:creationId xmlns:a16="http://schemas.microsoft.com/office/drawing/2014/main" xmlns=""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xmlns=""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2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A91CE391-8E22-4716-8A8B-C39BA61A7726}"/>
              </a:ext>
            </a:extLst>
          </p:cNvPr>
          <p:cNvSpPr>
            <a:spLocks noGrp="1"/>
          </p:cNvSpPr>
          <p:nvPr>
            <p:ph type="dt" sz="half" idx="10"/>
          </p:nvPr>
        </p:nvSpPr>
        <p:spPr/>
        <p:txBody>
          <a:bodyPr/>
          <a:lstStyle/>
          <a:p>
            <a:fld id="{9ED1540C-9440-4E7A-B71A-BEFEE06869E3}" type="datetime1">
              <a:rPr lang="en-US" smtClean="0"/>
              <a:t>1/30/2024</a:t>
            </a:fld>
            <a:endParaRPr lang="en-US"/>
          </a:p>
        </p:txBody>
      </p:sp>
      <p:sp>
        <p:nvSpPr>
          <p:cNvPr id="4" name="Footer Placeholder 3">
            <a:extLst>
              <a:ext uri="{FF2B5EF4-FFF2-40B4-BE49-F238E27FC236}">
                <a16:creationId xmlns:a16="http://schemas.microsoft.com/office/drawing/2014/main" xmlns=""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76810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649B6B-2C1C-452D-9F93-BD9A6F2B08D4}"/>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3" name="Footer Placeholder 2">
            <a:extLst>
              <a:ext uri="{FF2B5EF4-FFF2-40B4-BE49-F238E27FC236}">
                <a16:creationId xmlns:a16="http://schemas.microsoft.com/office/drawing/2014/main" xmlns=""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9608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CC30BE-8EE8-4A41-B20E-ACEFC980C039}"/>
              </a:ext>
            </a:extLst>
          </p:cNvPr>
          <p:cNvSpPr>
            <a:spLocks noGrp="1"/>
          </p:cNvSpPr>
          <p:nvPr>
            <p:ph type="dt" sz="half" idx="10"/>
          </p:nvPr>
        </p:nvSpPr>
        <p:spPr/>
        <p:txBody>
          <a:bodyPr/>
          <a:lstStyle/>
          <a:p>
            <a:fld id="{E082ABFB-60E7-4BA1-866A-7059F058065B}" type="datetime1">
              <a:rPr lang="en-US" smtClean="0"/>
              <a:t>1/30/2024</a:t>
            </a:fld>
            <a:endParaRPr lang="en-US"/>
          </a:p>
        </p:txBody>
      </p:sp>
      <p:sp>
        <p:nvSpPr>
          <p:cNvPr id="6" name="Footer Placeholder 5">
            <a:extLst>
              <a:ext uri="{FF2B5EF4-FFF2-40B4-BE49-F238E27FC236}">
                <a16:creationId xmlns:a16="http://schemas.microsoft.com/office/drawing/2014/main" xmlns=""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8858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22A0B8-75E7-465D-84CB-BC9C3FB2F5CA}"/>
              </a:ext>
            </a:extLst>
          </p:cNvPr>
          <p:cNvSpPr>
            <a:spLocks noGrp="1"/>
          </p:cNvSpPr>
          <p:nvPr>
            <p:ph type="dt" sz="half" idx="10"/>
          </p:nvPr>
        </p:nvSpPr>
        <p:spPr/>
        <p:txBody>
          <a:bodyPr/>
          <a:lstStyle/>
          <a:p>
            <a:fld id="{2694112F-55F4-4776-A323-7418930321C8}" type="datetime1">
              <a:rPr lang="en-US" smtClean="0"/>
              <a:t>1/30/2024</a:t>
            </a:fld>
            <a:endParaRPr lang="en-US"/>
          </a:p>
        </p:txBody>
      </p:sp>
      <p:sp>
        <p:nvSpPr>
          <p:cNvPr id="6" name="Footer Placeholder 5">
            <a:extLst>
              <a:ext uri="{FF2B5EF4-FFF2-40B4-BE49-F238E27FC236}">
                <a16:creationId xmlns:a16="http://schemas.microsoft.com/office/drawing/2014/main" xmlns=""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92474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1/30/2024</a:t>
            </a:fld>
            <a:endParaRPr lang="en-US" dirty="0"/>
          </a:p>
        </p:txBody>
      </p:sp>
      <p:sp>
        <p:nvSpPr>
          <p:cNvPr id="5" name="Footer Placeholder 4">
            <a:extLst>
              <a:ext uri="{FF2B5EF4-FFF2-40B4-BE49-F238E27FC236}">
                <a16:creationId xmlns:a16="http://schemas.microsoft.com/office/drawing/2014/main" xmlns=""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xmlns=""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xmlns=""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0942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9" r:id="rId6"/>
    <p:sldLayoutId id="2147483694" r:id="rId7"/>
    <p:sldLayoutId id="2147483695" r:id="rId8"/>
    <p:sldLayoutId id="2147483696" r:id="rId9"/>
    <p:sldLayoutId id="2147483698" r:id="rId10"/>
    <p:sldLayoutId id="2147483697"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passamaquoddypeople.com/" TargetMode="External"/><Relationship Id="rId3" Type="http://schemas.openxmlformats.org/officeDocument/2006/relationships/hyperlink" Target="http://micmac-nsn.gov/" TargetMode="External"/><Relationship Id="rId7" Type="http://schemas.openxmlformats.org/officeDocument/2006/relationships/hyperlink" Target="https://www.wabanaki.com/" TargetMode="External"/><Relationship Id="rId2" Type="http://schemas.openxmlformats.org/officeDocument/2006/relationships/hyperlink" Target="http://www.micmac-nsn.gov/" TargetMode="External"/><Relationship Id="rId1" Type="http://schemas.openxmlformats.org/officeDocument/2006/relationships/slideLayout" Target="../slideLayouts/slideLayout5.xml"/><Relationship Id="rId6" Type="http://schemas.openxmlformats.org/officeDocument/2006/relationships/hyperlink" Target="https://www.passamaquoddy.com/" TargetMode="External"/><Relationship Id="rId11" Type="http://schemas.openxmlformats.org/officeDocument/2006/relationships/hyperlink" Target="https://wabanakialliance.com/wabanaki-history/" TargetMode="External"/><Relationship Id="rId5" Type="http://schemas.openxmlformats.org/officeDocument/2006/relationships/hyperlink" Target="https://www.penobscotnation.org/" TargetMode="External"/><Relationship Id="rId10" Type="http://schemas.openxmlformats.org/officeDocument/2006/relationships/hyperlink" Target="https://qonaskamkuk.com/" TargetMode="External"/><Relationship Id="rId4" Type="http://schemas.openxmlformats.org/officeDocument/2006/relationships/hyperlink" Target="http://www.maliseets.com/index.htm" TargetMode="External"/><Relationship Id="rId9" Type="http://schemas.openxmlformats.org/officeDocument/2006/relationships/hyperlink" Target="https://caodanak.com/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rcgis.com/apps/MapSeries/index.html?appid=3abc544f907048038e0fefaa93da22b3&amp;"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244882764" TargetMode="External"/><Relationship Id="rId2" Type="http://schemas.openxmlformats.org/officeDocument/2006/relationships/slideLayout" Target="../slideLayouts/slideLayout5.xml"/><Relationship Id="rId1" Type="http://schemas.openxmlformats.org/officeDocument/2006/relationships/video" Target="https://player.vimeo.com/video/244882764?h=dcc9c1230e&amp;app_id=122963" TargetMode="External"/><Relationship Id="rId6" Type="http://schemas.openxmlformats.org/officeDocument/2006/relationships/image" Target="../media/image8.png"/><Relationship Id="rId5" Type="http://schemas.openxmlformats.org/officeDocument/2006/relationships/hyperlink" Target="https://www.pbs.org/video/language-protectors-zmv5ea/"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537535470" TargetMode="External"/><Relationship Id="rId2" Type="http://schemas.openxmlformats.org/officeDocument/2006/relationships/slideLayout" Target="../slideLayouts/slideLayout7.xml"/><Relationship Id="rId1" Type="http://schemas.openxmlformats.org/officeDocument/2006/relationships/video" Target="https://player.vimeo.com/video/537535470?h=18a64d113e&amp;app_id=122963" TargetMode="Externa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hyperlink" Target="https://storymaps.arcgis.com/stories/5c24385c2e9b4861b286caad15ef6398" TargetMode="External"/><Relationship Id="rId2" Type="http://schemas.openxmlformats.org/officeDocument/2006/relationships/hyperlink" Target="https://mainebeacon.com/returning-land-to-tribes-is-a-step-towards-justice-and-sustainability-say-wabanaki-environmental-activis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ainebeacon.com/what-tribal-sovereignty-means-to-wabanaki-peop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bexvE4lZRGo?feature=oembed" TargetMode="External"/><Relationship Id="rId5" Type="http://schemas.openxmlformats.org/officeDocument/2006/relationships/hyperlink" Target="https://www.mitsc.org/mitsc-narrative-summaries/summary-of-the-maine-indian-land-claims-act-of-1980" TargetMode="External"/><Relationship Id="rId4" Type="http://schemas.openxmlformats.org/officeDocument/2006/relationships/hyperlink" Target="https://www.youtube.com/watch?v=bexvE4lZRG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sh.harvard.edu/news/harvard-project-american-indian-economic-development-releases-research-impacts-restrictions" TargetMode="External"/><Relationship Id="rId1" Type="http://schemas.openxmlformats.org/officeDocument/2006/relationships/slideLayout" Target="../slideLayouts/slideLayout4.xml"/><Relationship Id="rId4" Type="http://schemas.openxmlformats.org/officeDocument/2006/relationships/hyperlink" Target="https://mainebeacon.com/what-tribal-sovereignty-means-to-wabanaki-peopl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abanakialliance.com/" TargetMode="External"/><Relationship Id="rId2" Type="http://schemas.openxmlformats.org/officeDocument/2006/relationships/hyperlink" Target="https://mainebeacon.com/what-tribal-sovereignty-means-to-wabanaki-people/"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protectmaine.org/assets/factsheets/Tribal-Sovereignty-2021-Factsheet_2021-08-05-201536_abyt.pdf" TargetMode="External"/><Relationship Id="rId4" Type="http://schemas.openxmlformats.org/officeDocument/2006/relationships/hyperlink" Target="https://wabanakialliance.com/wabanaki-nations-ld1626-statemen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ctnews.org/opinion/let-native-people-decide-regarding-their-traditional-lands" TargetMode="External"/><Relationship Id="rId2" Type="http://schemas.openxmlformats.org/officeDocument/2006/relationships/hyperlink" Target="https://www.wabanakireach.org/shifting_to_a_culture_of_decolonization_in_conservation_communit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unitycentricfundraising.org/2020/08/10/nonprofit-industrial-complex-101-a-primer-on-how-it-upholds-inequity-and-flattens-resistance/" TargetMode="External"/><Relationship Id="rId2" Type="http://schemas.openxmlformats.org/officeDocument/2006/relationships/hyperlink" Target="https://www.whitesupremacyculture.info/characteristics.html" TargetMode="External"/><Relationship Id="rId1" Type="http://schemas.openxmlformats.org/officeDocument/2006/relationships/slideLayout" Target="../slideLayouts/slideLayout4.xml"/><Relationship Id="rId5" Type="http://schemas.openxmlformats.org/officeDocument/2006/relationships/hyperlink" Target="https://artmuseumteaching.com/2019/05/31/interrupting-white-dominant-culture/" TargetMode="Externa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ostonglobe.com/2020/09/15/magazine/myth-native-american-extinction-harms-everyone/" TargetMode="External"/><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hyperlink" Target="https://www.angelovillagomez.com/2021/05/understanding-decolonization-whit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_atjRRYSjXg?feature=oembed" TargetMode="External"/><Relationship Id="rId4" Type="http://schemas.openxmlformats.org/officeDocument/2006/relationships/hyperlink" Target="https://dawnlandreturn.org/first-light/updates/sign-speaks-volumes-islands-and-erasure-narrativ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rchives.weru.org/dawnland-signals/2020/11/dawnland-signals-11-19-20-land-acknowledgments/" TargetMode="External"/><Relationship Id="rId2" Type="http://schemas.openxmlformats.org/officeDocument/2006/relationships/hyperlink" Target="https://dawnlandreturn.org/sites/default/files/documents/Compiled-Learnings-from-Changing-the-Narrative.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abanakialliance.com/coalition/" TargetMode="External"/><Relationship Id="rId2" Type="http://schemas.openxmlformats.org/officeDocument/2006/relationships/hyperlink" Target="https://umaine.edu/apcaw/wabanaki-relationship-to-ash/" TargetMode="External"/><Relationship Id="rId1" Type="http://schemas.openxmlformats.org/officeDocument/2006/relationships/slideLayout" Target="../slideLayouts/slideLayout2.xml"/><Relationship Id="rId4" Type="http://schemas.openxmlformats.org/officeDocument/2006/relationships/hyperlink" Target="https://www.nrcm.org/programs/waters/penobscot-river-restoration-projec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awnlandreturn.org/wabanaki-commission/land-projects"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dawnlandreturn.org/first-light/updates/passamaquoddy-nation-celebrates-return-kuwesuwi-monihq-summer-solstice" TargetMode="External"/><Relationship Id="rId4" Type="http://schemas.openxmlformats.org/officeDocument/2006/relationships/hyperlink" Target="https://dawnlandreturn.org/first-light/resources/wabanaki-self-determination-fun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landincommon.org/callforland/" TargetMode="External"/><Relationship Id="rId2" Type="http://schemas.openxmlformats.org/officeDocument/2006/relationships/hyperlink" Target="https://dawnlandreturn.org/sites/default/files/documents/OLJP-Articles-and-Bylaws-Memo.final_.pdf" TargetMode="External"/><Relationship Id="rId1" Type="http://schemas.openxmlformats.org/officeDocument/2006/relationships/slideLayout" Target="../slideLayouts/slideLayout7.xml"/><Relationship Id="rId5" Type="http://schemas.openxmlformats.org/officeDocument/2006/relationships/hyperlink" Target="https://dawnlandreturn.org/sites/default/files/documents/NOFA-Vermont-Board-of-Directors-Compensation-Policy-012721.docx" TargetMode="External"/><Relationship Id="rId4" Type="http://schemas.openxmlformats.org/officeDocument/2006/relationships/hyperlink" Target="https://www.nature.org/content/dam/tnc/nature/en/documents/Indigenous-Engagement-Commitments_Final_rs.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wabanakireach.org/shifting_to_a_culture_of_decolonization_in_conservation_communities" TargetMode="External"/><Relationship Id="rId2" Type="http://schemas.openxmlformats.org/officeDocument/2006/relationships/hyperlink" Target="https://peterforbes.org/writing/essential-lessons"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sogoreate-landtrust.org/shuumi-land-tax/" TargetMode="External"/><Relationship Id="rId2" Type="http://schemas.openxmlformats.org/officeDocument/2006/relationships/hyperlink" Target="https://mannahattafund.org/" TargetMode="External"/><Relationship Id="rId1" Type="http://schemas.openxmlformats.org/officeDocument/2006/relationships/slideLayout" Target="../slideLayouts/slideLayout2.xml"/><Relationship Id="rId6" Type="http://schemas.openxmlformats.org/officeDocument/2006/relationships/hyperlink" Target="https://www.bomazeenlandtrust.org/" TargetMode="External"/><Relationship Id="rId5" Type="http://schemas.openxmlformats.org/officeDocument/2006/relationships/hyperlink" Target="https://dawnlandreturn.org/" TargetMode="External"/><Relationship Id="rId4" Type="http://schemas.openxmlformats.org/officeDocument/2006/relationships/hyperlink" Target="https://www.google.com/url?sa=t&amp;rct=j&amp;q=&amp;esrc=s&amp;source=web&amp;cd=&amp;cad=rja&amp;uact=8&amp;ved=2ahUKEwjPg__Sv_77AhUzKlkFHepfAtwQFnoECAgQAQ&amp;url=https://www.realrentduwamish.org/&amp;usg=AOvVaw2Z7BfNc4OpxrZF9d4IKvv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arksaustralia.gov.au/uluru/about/joint-management/" TargetMode="External"/><Relationship Id="rId2" Type="http://schemas.openxmlformats.org/officeDocument/2006/relationships/hyperlink" Target="https://www.theatlantic.com/magazine/archive/2021/05/return-the-national-parks-to-the-tribes/618395/" TargetMode="External"/><Relationship Id="rId1" Type="http://schemas.openxmlformats.org/officeDocument/2006/relationships/slideLayout" Target="../slideLayouts/slideLayout2.xml"/><Relationship Id="rId5" Type="http://schemas.openxmlformats.org/officeDocument/2006/relationships/hyperlink" Target="https://www.washingtonpost.com/opinions/2022/08/19/virginia-recognizes-promise-indigenous-led-conservation/?pwapi_token=eyJ0eXAiOiJKV1QiLCJhbGciOiJIUzI1NiJ9.eyJzdWJpZCI6IjQwOTU4NzYxIiwicmVhc29uIjoiZ2lmdCIsIm5iZiI6MTY2MTAwODEyMywiaXNzIjoic3Vic2NyaXB0aW9ucyIsImV4cCI6MTY2MjIxNzcyMywiaWF0IjoxNjYxMDA4MTIzLCJqdGkiOiJkNWQwNmM2YS03MjlhLTRhNjgtOWUyYi00ZTU1OWYyMjdlZmQiLCJ1cmwiOiJodHRwczovL3d3dy53YXNoaW5ndG9ucG9zdC5jb20vb3BpbmlvbnMvMjAyMi8wOC8xOS92aXJnaW5pYS1yZWNvZ25pemVzLXByb21pc2UtaW5kaWdlbm91cy1sZWQtY29uc2VydmF0aW9uLyJ9._rIPUw9fJ8gN7pmrAt9dOrDM9R16G57cBfgyg8kFAaA" TargetMode="External"/><Relationship Id="rId4" Type="http://schemas.openxmlformats.org/officeDocument/2006/relationships/hyperlink" Target="https://reparationssummer.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orthernontario.travel/indigenous/temagami-s-bear-island-canoe-house" TargetMode="External"/><Relationship Id="rId2" Type="http://schemas.openxmlformats.org/officeDocument/2006/relationships/hyperlink" Target="https://www.nativeland.org/salt-song-trail" TargetMode="External"/><Relationship Id="rId1" Type="http://schemas.openxmlformats.org/officeDocument/2006/relationships/slideLayout" Target="../slideLayouts/slideLayout2.xml"/><Relationship Id="rId4" Type="http://schemas.openxmlformats.org/officeDocument/2006/relationships/hyperlink" Target="https://inkinshipfellowship.wordpress.com/2020/07/31/i-am-ak%ca%b7it%c9%99n-the-medicine-tree-vessel-that-carries-our-relativ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hyperlink" Target="mailto:e.mcd224@gmail.com" TargetMode="External"/><Relationship Id="rId4" Type="http://schemas.openxmlformats.org/officeDocument/2006/relationships/hyperlink" Target="mailto:ellie@firstlightmain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Doi3CnnT8qs?feature=oembed" TargetMode="External"/><Relationship Id="rId4" Type="http://schemas.openxmlformats.org/officeDocument/2006/relationships/hyperlink" Target="https://www.youtube.com/watch?v=Doi3CnnT8q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wnlandreturn.org/first-ligh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llectiveliberation.org/wp-content/uploads/2018/10/Indigenous-Resistance-Homework.pdf" TargetMode="External"/><Relationship Id="rId2" Type="http://schemas.openxmlformats.org/officeDocument/2006/relationships/image" Target="../media/image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9BBDDCC-0358-4EDD-9820-287B1D8FD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E7AED11B-C39E-9C80-10FA-45AB9CDC30A9}"/>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l="717" r="10394"/>
          <a:stretch/>
        </p:blipFill>
        <p:spPr>
          <a:xfrm>
            <a:off x="20" y="10"/>
            <a:ext cx="12191997" cy="6858000"/>
          </a:xfrm>
          <a:prstGeom prst="rect">
            <a:avLst/>
          </a:prstGeom>
        </p:spPr>
      </p:pic>
      <p:sp>
        <p:nvSpPr>
          <p:cNvPr id="11" name="Rectangle 10">
            <a:extLst>
              <a:ext uri="{FF2B5EF4-FFF2-40B4-BE49-F238E27FC236}">
                <a16:creationId xmlns:a16="http://schemas.microsoft.com/office/drawing/2014/main" xmlns="" id="{DE85C6F8-1197-41BB-810E-FD2CBA60E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429902" y="429899"/>
            <a:ext cx="6858000" cy="5998193"/>
          </a:xfrm>
          <a:prstGeom prst="rect">
            <a:avLst/>
          </a:prstGeom>
          <a:gradFill>
            <a:gsLst>
              <a:gs pos="100000">
                <a:srgbClr val="000000">
                  <a:alpha val="0"/>
                </a:srgbClr>
              </a:gs>
              <a:gs pos="0">
                <a:schemeClr val="tx1"/>
              </a:gs>
              <a:gs pos="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55C8441-74BB-42B4-8567-536A10555D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308835" y="1964820"/>
            <a:ext cx="6858000" cy="2928361"/>
          </a:xfrm>
          <a:prstGeom prst="rect">
            <a:avLst/>
          </a:prstGeom>
          <a:gradFill>
            <a:gsLst>
              <a:gs pos="100000">
                <a:srgbClr val="000000">
                  <a:alpha val="0"/>
                </a:srgbClr>
              </a:gs>
              <a:gs pos="0">
                <a:schemeClr val="tx1"/>
              </a:gs>
              <a:gs pos="0">
                <a:srgbClr val="000000">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FBE31AC6-E383-4D2B-9A24-69EEE084D5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541" y="334928"/>
            <a:ext cx="11453713"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EF3FDF4-1626-2129-5B87-D99F6E55AF64}"/>
              </a:ext>
            </a:extLst>
          </p:cNvPr>
          <p:cNvSpPr>
            <a:spLocks noGrp="1"/>
          </p:cNvSpPr>
          <p:nvPr>
            <p:ph type="ctrTitle"/>
          </p:nvPr>
        </p:nvSpPr>
        <p:spPr>
          <a:xfrm>
            <a:off x="608747" y="810562"/>
            <a:ext cx="8891690" cy="1035463"/>
          </a:xfrm>
        </p:spPr>
        <p:txBody>
          <a:bodyPr anchor="ctr">
            <a:normAutofit/>
          </a:bodyPr>
          <a:lstStyle/>
          <a:p>
            <a:r>
              <a:rPr lang="en-US" sz="4000" dirty="0">
                <a:solidFill>
                  <a:srgbClr val="FFFFFF"/>
                </a:solidFill>
              </a:rPr>
              <a:t>Preparing your Organization</a:t>
            </a:r>
            <a:br>
              <a:rPr lang="en-US" sz="4000" dirty="0">
                <a:solidFill>
                  <a:srgbClr val="FFFFFF"/>
                </a:solidFill>
              </a:rPr>
            </a:br>
            <a:r>
              <a:rPr lang="en-US" sz="2700" dirty="0">
                <a:solidFill>
                  <a:srgbClr val="FFFFFF"/>
                </a:solidFill>
                <a:latin typeface="Bahnschrift Light SemiCondensed" panose="020B0502040204020203" pitchFamily="34" charset="0"/>
              </a:rPr>
              <a:t>to Work in Solidarity towards Wabanaki Land Relationship</a:t>
            </a:r>
          </a:p>
        </p:txBody>
      </p:sp>
      <p:sp>
        <p:nvSpPr>
          <p:cNvPr id="3" name="Subtitle 2">
            <a:extLst>
              <a:ext uri="{FF2B5EF4-FFF2-40B4-BE49-F238E27FC236}">
                <a16:creationId xmlns:a16="http://schemas.microsoft.com/office/drawing/2014/main" xmlns="" id="{03A103BF-1C19-6A23-0FA6-9CA01972F9C7}"/>
              </a:ext>
            </a:extLst>
          </p:cNvPr>
          <p:cNvSpPr>
            <a:spLocks noGrp="1"/>
          </p:cNvSpPr>
          <p:nvPr>
            <p:ph type="subTitle" idx="1"/>
          </p:nvPr>
        </p:nvSpPr>
        <p:spPr>
          <a:xfrm>
            <a:off x="593001" y="4366114"/>
            <a:ext cx="6594805" cy="1346397"/>
          </a:xfrm>
        </p:spPr>
        <p:txBody>
          <a:bodyPr anchor="b">
            <a:normAutofit/>
          </a:bodyPr>
          <a:lstStyle/>
          <a:p>
            <a:r>
              <a:rPr lang="en-US" sz="1800" dirty="0">
                <a:solidFill>
                  <a:srgbClr val="FFFFFF"/>
                </a:solidFill>
                <a:latin typeface="Bahnschrift Light SemiCondensed" panose="020B0502040204020203" pitchFamily="34" charset="0"/>
              </a:rPr>
              <a:t>First Light self-guided curriculum</a:t>
            </a:r>
          </a:p>
        </p:txBody>
      </p:sp>
      <p:cxnSp>
        <p:nvCxnSpPr>
          <p:cNvPr id="17" name="Straight Connector 16">
            <a:extLst>
              <a:ext uri="{FF2B5EF4-FFF2-40B4-BE49-F238E27FC236}">
                <a16:creationId xmlns:a16="http://schemas.microsoft.com/office/drawing/2014/main" xmlns="" id="{2DD089E2-CEA3-48C4-9094-610D00D946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F49F475-10BF-4E7D-9BE8-5329BCAFE2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70541" y="1913965"/>
            <a:ext cx="1037815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21E947D-525D-4D2A-B0C3-E1BFCA6060F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70541" y="6047437"/>
            <a:ext cx="1037815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descr="A black and white image of a spaceship with smoke coming out of it&#10;&#10;Description automatically generated with low confidence">
            <a:extLst>
              <a:ext uri="{FF2B5EF4-FFF2-40B4-BE49-F238E27FC236}">
                <a16:creationId xmlns:a16="http://schemas.microsoft.com/office/drawing/2014/main" xmlns="" id="{BBF204FB-0EBE-0F34-6F37-F130FD46DA12}"/>
              </a:ext>
            </a:extLst>
          </p:cNvPr>
          <p:cNvPicPr>
            <a:picLocks noChangeAspect="1"/>
          </p:cNvPicPr>
          <p:nvPr/>
        </p:nvPicPr>
        <p:blipFill>
          <a:blip r:embed="rId4"/>
          <a:stretch>
            <a:fillRect/>
          </a:stretch>
        </p:blipFill>
        <p:spPr>
          <a:xfrm>
            <a:off x="10889120" y="5532472"/>
            <a:ext cx="977900" cy="990600"/>
          </a:xfrm>
          <a:prstGeom prst="rect">
            <a:avLst/>
          </a:prstGeom>
        </p:spPr>
      </p:pic>
    </p:spTree>
    <p:extLst>
      <p:ext uri="{BB962C8B-B14F-4D97-AF65-F5344CB8AC3E}">
        <p14:creationId xmlns:p14="http://schemas.microsoft.com/office/powerpoint/2010/main" val="4634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0099D-3288-87E2-A972-B35F935CA052}"/>
              </a:ext>
            </a:extLst>
          </p:cNvPr>
          <p:cNvSpPr>
            <a:spLocks noGrp="1"/>
          </p:cNvSpPr>
          <p:nvPr>
            <p:ph type="title"/>
          </p:nvPr>
        </p:nvSpPr>
        <p:spPr/>
        <p:txBody>
          <a:bodyPr/>
          <a:lstStyle/>
          <a:p>
            <a:r>
              <a:rPr lang="en-US" dirty="0"/>
              <a:t>Pt 2. Wabanaki Tribes</a:t>
            </a:r>
          </a:p>
        </p:txBody>
      </p:sp>
      <p:sp>
        <p:nvSpPr>
          <p:cNvPr id="5" name="Text Placeholder 4">
            <a:extLst>
              <a:ext uri="{FF2B5EF4-FFF2-40B4-BE49-F238E27FC236}">
                <a16:creationId xmlns:a16="http://schemas.microsoft.com/office/drawing/2014/main" xmlns="" id="{D89BB433-5F3A-48A1-35D9-D6EA6C22F0FF}"/>
              </a:ext>
            </a:extLst>
          </p:cNvPr>
          <p:cNvSpPr>
            <a:spLocks noGrp="1"/>
          </p:cNvSpPr>
          <p:nvPr>
            <p:ph type="body" sz="quarter" idx="3"/>
          </p:nvPr>
        </p:nvSpPr>
        <p:spPr>
          <a:xfrm>
            <a:off x="5866532" y="1976304"/>
            <a:ext cx="4487137" cy="602671"/>
          </a:xfrm>
        </p:spPr>
        <p:txBody>
          <a:bodyPr/>
          <a:lstStyle/>
          <a:p>
            <a:r>
              <a:rPr lang="en-US" dirty="0"/>
              <a:t>Brief History</a:t>
            </a:r>
          </a:p>
        </p:txBody>
      </p:sp>
      <p:sp>
        <p:nvSpPr>
          <p:cNvPr id="7" name="Date Placeholder 6">
            <a:extLst>
              <a:ext uri="{FF2B5EF4-FFF2-40B4-BE49-F238E27FC236}">
                <a16:creationId xmlns:a16="http://schemas.microsoft.com/office/drawing/2014/main" xmlns="" id="{7A111A95-F762-B8FF-E05C-AF7408DA588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xmlns="" id="{02D61C73-E9B2-C4F5-91A1-144BC656EF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8C019C5-C3C5-E0B4-11A7-E33811D1541B}"/>
              </a:ext>
            </a:extLst>
          </p:cNvPr>
          <p:cNvSpPr>
            <a:spLocks noGrp="1"/>
          </p:cNvSpPr>
          <p:nvPr>
            <p:ph type="sldNum" sz="quarter" idx="12"/>
          </p:nvPr>
        </p:nvSpPr>
        <p:spPr/>
        <p:txBody>
          <a:bodyPr/>
          <a:lstStyle/>
          <a:p>
            <a:fld id="{81D2C36F-4504-47C0-B82F-A167342A2754}" type="slidenum">
              <a:rPr lang="en-US" smtClean="0"/>
              <a:t>10</a:t>
            </a:fld>
            <a:endParaRPr lang="en-US"/>
          </a:p>
        </p:txBody>
      </p:sp>
      <p:sp>
        <p:nvSpPr>
          <p:cNvPr id="12" name="Content Placeholder 11">
            <a:extLst>
              <a:ext uri="{FF2B5EF4-FFF2-40B4-BE49-F238E27FC236}">
                <a16:creationId xmlns:a16="http://schemas.microsoft.com/office/drawing/2014/main" xmlns="" id="{3C879F65-12C4-95EC-E167-42162F21F295}"/>
              </a:ext>
            </a:extLst>
          </p:cNvPr>
          <p:cNvSpPr>
            <a:spLocks noGrp="1"/>
          </p:cNvSpPr>
          <p:nvPr>
            <p:ph sz="half" idx="2"/>
          </p:nvPr>
        </p:nvSpPr>
        <p:spPr>
          <a:xfrm>
            <a:off x="730159" y="2708386"/>
            <a:ext cx="4381644" cy="3121369"/>
          </a:xfrm>
        </p:spPr>
        <p:txBody>
          <a:bodyPr>
            <a:noAutofit/>
          </a:bodyPr>
          <a:lstStyle/>
          <a:p>
            <a:pPr marL="457200" lvl="1" indent="0" fontAlgn="base">
              <a:spcBef>
                <a:spcPts val="0"/>
              </a:spcBef>
              <a:buNone/>
            </a:pPr>
            <a:r>
              <a:rPr lang="en-US" sz="1500" b="0" i="0" u="none" strike="noStrike" dirty="0">
                <a:solidFill>
                  <a:srgbClr val="000000"/>
                </a:solidFill>
                <a:effectLst/>
                <a:latin typeface="Bahnschrift Light SemiCondensed" panose="020B0502040204020203" pitchFamily="34" charset="0"/>
              </a:rPr>
              <a:t>As non-natives, First Light has chosen to honor existing systems of recognition. Here are the websites of the Wabanaki Tribes federally recognized by the USA:</a:t>
            </a:r>
            <a:endParaRPr lang="en-US" sz="1500" b="0" i="0" u="none" strike="noStrike" dirty="0">
              <a:solidFill>
                <a:srgbClr val="222222"/>
              </a:solidFill>
              <a:effectLst/>
              <a:latin typeface="Bahnschrift Light SemiCondensed" panose="020B0502040204020203" pitchFamily="34" charset="0"/>
              <a:hlinkClick r:id="rId2"/>
            </a:endParaRP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222222"/>
                </a:solidFill>
                <a:effectLst/>
                <a:latin typeface="Bahnschrift Light SemiCondensed" panose="020B0502040204020203" pitchFamily="34" charset="0"/>
                <a:hlinkClick r:id="rId3"/>
              </a:rPr>
              <a:t>Mi’kmaq Nation</a:t>
            </a:r>
            <a:endParaRPr lang="en-US" sz="1500" b="0" i="0" u="none" strike="noStrike" dirty="0">
              <a:solidFill>
                <a:srgbClr val="222222"/>
              </a:solidFill>
              <a:effectLst/>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222222"/>
                </a:solidFill>
                <a:effectLst/>
                <a:latin typeface="Bahnschrift Light SemiCondensed" panose="020B0502040204020203" pitchFamily="34" charset="0"/>
                <a:hlinkClick r:id="rId4"/>
              </a:rPr>
              <a:t>Houlton Band of Maliseet Indians</a:t>
            </a:r>
            <a:endParaRPr lang="en-US" sz="1500" b="0" i="0" u="none" strike="noStrike" dirty="0">
              <a:solidFill>
                <a:srgbClr val="222222"/>
              </a:solidFill>
              <a:effectLst/>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222222"/>
                </a:solidFill>
                <a:effectLst/>
                <a:latin typeface="Bahnschrift Light SemiCondensed" panose="020B0502040204020203" pitchFamily="34" charset="0"/>
                <a:hlinkClick r:id="rId5"/>
              </a:rPr>
              <a:t>Penobscot Indian Nation</a:t>
            </a:r>
            <a:endParaRPr lang="en-US" sz="1500" b="0" i="0" u="none" strike="noStrike" dirty="0">
              <a:solidFill>
                <a:srgbClr val="222222"/>
              </a:solidFill>
              <a:effectLst/>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222222"/>
                </a:solidFill>
                <a:effectLst/>
                <a:latin typeface="Bahnschrift Light SemiCondensed" panose="020B0502040204020203" pitchFamily="34" charset="0"/>
                <a:hlinkClick r:id="rId6"/>
              </a:rPr>
              <a:t>Passamaquoddy Tribe at Mohtahkomikuk</a:t>
            </a:r>
            <a:endParaRPr lang="en-US" sz="1500" b="0" i="0" u="none" strike="noStrike" dirty="0">
              <a:solidFill>
                <a:srgbClr val="222222"/>
              </a:solidFill>
              <a:effectLst/>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222222"/>
                </a:solidFill>
                <a:effectLst/>
                <a:latin typeface="Bahnschrift Light SemiCondensed" panose="020B0502040204020203" pitchFamily="34" charset="0"/>
                <a:hlinkClick r:id="rId7"/>
              </a:rPr>
              <a:t>Passamaquoddy at Sipayik</a:t>
            </a:r>
            <a:endParaRPr lang="en-US" sz="1500" dirty="0">
              <a:solidFill>
                <a:srgbClr val="222222"/>
              </a:solidFill>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222222"/>
                </a:solidFill>
                <a:effectLst/>
                <a:latin typeface="Bahnschrift Light SemiCondensed" panose="020B0502040204020203" pitchFamily="34" charset="0"/>
                <a:hlinkClick r:id="rId8"/>
              </a:rPr>
              <a:t>Passamaquoddy Peoples’ Knowledge Portal </a:t>
            </a:r>
            <a:r>
              <a:rPr lang="en-US" sz="1500" b="0" i="0" u="none" strike="noStrike" dirty="0">
                <a:solidFill>
                  <a:srgbClr val="222222"/>
                </a:solidFill>
                <a:effectLst/>
                <a:latin typeface="Bahnschrift Light SemiCondensed" panose="020B0502040204020203" pitchFamily="34" charset="0"/>
              </a:rPr>
              <a:t/>
            </a:r>
            <a:br>
              <a:rPr lang="en-US" sz="1500" b="0" i="0" u="none" strike="noStrike" dirty="0">
                <a:solidFill>
                  <a:srgbClr val="222222"/>
                </a:solidFill>
                <a:effectLst/>
                <a:latin typeface="Bahnschrift Light SemiCondensed" panose="020B0502040204020203" pitchFamily="34" charset="0"/>
              </a:rPr>
            </a:br>
            <a:endParaRPr lang="en-US" sz="1500" b="0" i="0" u="none" strike="noStrike" dirty="0">
              <a:solidFill>
                <a:srgbClr val="222222"/>
              </a:solidFill>
              <a:effectLst/>
              <a:latin typeface="Bahnschrift Light SemiCondensed" panose="020B0502040204020203" pitchFamily="34" charset="0"/>
            </a:endParaRPr>
          </a:p>
        </p:txBody>
      </p:sp>
      <p:sp>
        <p:nvSpPr>
          <p:cNvPr id="6" name="Text Placeholder 5">
            <a:extLst>
              <a:ext uri="{FF2B5EF4-FFF2-40B4-BE49-F238E27FC236}">
                <a16:creationId xmlns:a16="http://schemas.microsoft.com/office/drawing/2014/main" xmlns="" id="{001D30F1-12CA-5286-287E-0AC361B9C487}"/>
              </a:ext>
            </a:extLst>
          </p:cNvPr>
          <p:cNvSpPr>
            <a:spLocks noGrp="1"/>
          </p:cNvSpPr>
          <p:nvPr>
            <p:ph type="body" idx="1"/>
          </p:nvPr>
        </p:nvSpPr>
        <p:spPr/>
        <p:txBody>
          <a:bodyPr/>
          <a:lstStyle/>
          <a:p>
            <a:r>
              <a:rPr lang="en-US" dirty="0"/>
              <a:t>Recognized Tribes in Maine</a:t>
            </a:r>
          </a:p>
        </p:txBody>
      </p:sp>
      <p:sp>
        <p:nvSpPr>
          <p:cNvPr id="13" name="Content Placeholder 12">
            <a:extLst>
              <a:ext uri="{FF2B5EF4-FFF2-40B4-BE49-F238E27FC236}">
                <a16:creationId xmlns:a16="http://schemas.microsoft.com/office/drawing/2014/main" xmlns="" id="{736003A7-B305-80B2-34DD-AF0F719CCC66}"/>
              </a:ext>
            </a:extLst>
          </p:cNvPr>
          <p:cNvSpPr>
            <a:spLocks noGrp="1"/>
          </p:cNvSpPr>
          <p:nvPr>
            <p:ph sz="quarter" idx="4"/>
          </p:nvPr>
        </p:nvSpPr>
        <p:spPr>
          <a:xfrm>
            <a:off x="5866534" y="3936341"/>
            <a:ext cx="4487136" cy="2113701"/>
          </a:xfrm>
        </p:spPr>
        <p:txBody>
          <a:bodyPr>
            <a:normAutofit/>
          </a:bodyPr>
          <a:lstStyle/>
          <a:p>
            <a:pPr marL="0" indent="0">
              <a:buNone/>
            </a:pPr>
            <a:r>
              <a:rPr lang="en-US" sz="1500" dirty="0">
                <a:solidFill>
                  <a:srgbClr val="222222"/>
                </a:solidFill>
                <a:latin typeface="Bahnschrift Light SemiCondensed" panose="020B0502040204020203" pitchFamily="34" charset="0"/>
              </a:rPr>
              <a:t>Wabanaki</a:t>
            </a:r>
            <a:r>
              <a:rPr lang="en-US" sz="1500" b="0" i="0" u="none" strike="noStrike" dirty="0">
                <a:solidFill>
                  <a:srgbClr val="222222"/>
                </a:solidFill>
                <a:effectLst/>
                <a:latin typeface="Bahnschrift Light SemiCondensed" panose="020B0502040204020203" pitchFamily="34" charset="0"/>
              </a:rPr>
              <a:t> territories and relations extended across regions that are now divided or inaccessible due to national borders. Parts of current-day Maine are the homelands of First Nations in Canada, including nations like the </a:t>
            </a:r>
            <a:r>
              <a:rPr lang="en-US" sz="1500" b="0" i="0" u="sng" strike="noStrike" dirty="0">
                <a:solidFill>
                  <a:srgbClr val="1155CC"/>
                </a:solidFill>
                <a:effectLst/>
                <a:latin typeface="Bahnschrift Light SemiCondensed" panose="020B0502040204020203" pitchFamily="34" charset="0"/>
                <a:hlinkClick r:id="rId9"/>
              </a:rPr>
              <a:t>Abenaki at Odanak</a:t>
            </a:r>
            <a:r>
              <a:rPr lang="en-US" sz="1500" b="0" i="0" u="none" strike="noStrike" dirty="0">
                <a:solidFill>
                  <a:srgbClr val="222222"/>
                </a:solidFill>
                <a:effectLst/>
                <a:latin typeface="Bahnschrift Light SemiCondensed" panose="020B0502040204020203" pitchFamily="34" charset="0"/>
              </a:rPr>
              <a:t> and the </a:t>
            </a:r>
            <a:r>
              <a:rPr lang="en-US" sz="1500" b="0" i="0" u="sng" strike="noStrike" dirty="0">
                <a:solidFill>
                  <a:srgbClr val="1155CC"/>
                </a:solidFill>
                <a:effectLst/>
                <a:latin typeface="Bahnschrift Light SemiCondensed" panose="020B0502040204020203" pitchFamily="34" charset="0"/>
                <a:hlinkClick r:id="rId10"/>
              </a:rPr>
              <a:t>Peskotomuhkati at Skutik</a:t>
            </a:r>
            <a:r>
              <a:rPr lang="en-US" sz="1500" b="0" i="0" u="none" strike="noStrike" dirty="0">
                <a:solidFill>
                  <a:srgbClr val="222222"/>
                </a:solidFill>
                <a:effectLst/>
                <a:latin typeface="Bahnschrift Light SemiCondensed" panose="020B0502040204020203" pitchFamily="34" charset="0"/>
              </a:rPr>
              <a:t>, and their histories are present on this land.</a:t>
            </a:r>
            <a:endParaRPr lang="en-US" sz="1500" b="0" i="0" u="none" strike="noStrike" dirty="0">
              <a:solidFill>
                <a:srgbClr val="000000"/>
              </a:solidFill>
              <a:effectLst/>
              <a:latin typeface="Bahnschrift Light SemiCondensed" panose="020B0502040204020203" pitchFamily="34" charset="0"/>
            </a:endParaRPr>
          </a:p>
        </p:txBody>
      </p:sp>
      <p:sp>
        <p:nvSpPr>
          <p:cNvPr id="14" name="Text Placeholder 4">
            <a:extLst>
              <a:ext uri="{FF2B5EF4-FFF2-40B4-BE49-F238E27FC236}">
                <a16:creationId xmlns:a16="http://schemas.microsoft.com/office/drawing/2014/main" xmlns="" id="{02DDE76D-3DFF-BEAA-0B0A-4E88A6A86643}"/>
              </a:ext>
            </a:extLst>
          </p:cNvPr>
          <p:cNvSpPr txBox="1">
            <a:spLocks/>
          </p:cNvSpPr>
          <p:nvPr/>
        </p:nvSpPr>
        <p:spPr>
          <a:xfrm>
            <a:off x="5866533" y="3333670"/>
            <a:ext cx="4487137" cy="60267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cap="all" spc="300" baseline="0">
                <a:solidFill>
                  <a:schemeClr val="accent1"/>
                </a:solidFill>
                <a:latin typeface="+mn-lt"/>
                <a:ea typeface="+mn-ea"/>
                <a:cs typeface="+mn-cs"/>
              </a:defRPr>
            </a:lvl1pPr>
            <a:lvl2pPr marL="457200" indent="0" algn="l" defTabSz="914400" rtl="0" eaLnBrk="1" latinLnBrk="0" hangingPunct="1">
              <a:lnSpc>
                <a:spcPct val="14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14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14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14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Cross-border ties</a:t>
            </a:r>
          </a:p>
        </p:txBody>
      </p:sp>
      <p:sp>
        <p:nvSpPr>
          <p:cNvPr id="15" name="Content Placeholder 12">
            <a:extLst>
              <a:ext uri="{FF2B5EF4-FFF2-40B4-BE49-F238E27FC236}">
                <a16:creationId xmlns:a16="http://schemas.microsoft.com/office/drawing/2014/main" xmlns="" id="{C4673AC2-6A7A-79AF-1B46-FD5F48EF5A9C}"/>
              </a:ext>
            </a:extLst>
          </p:cNvPr>
          <p:cNvSpPr txBox="1">
            <a:spLocks/>
          </p:cNvSpPr>
          <p:nvPr/>
        </p:nvSpPr>
        <p:spPr>
          <a:xfrm>
            <a:off x="5921348" y="2560049"/>
            <a:ext cx="4487136" cy="868952"/>
          </a:xfrm>
          <a:prstGeom prst="rect">
            <a:avLst/>
          </a:prstGeom>
        </p:spPr>
        <p:txBody>
          <a:bodyPr vert="horz" lIns="91440" tIns="45720" rIns="91440" bIns="45720" rtlCol="0">
            <a:normAutofit/>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solidFill>
                  <a:srgbClr val="222222"/>
                </a:solidFill>
                <a:latin typeface="Bahnschrift Light SemiCondensed" panose="020B0502040204020203" pitchFamily="34" charset="0"/>
              </a:rPr>
              <a:t>Review this </a:t>
            </a:r>
            <a:r>
              <a:rPr lang="en-US" sz="1500" dirty="0">
                <a:solidFill>
                  <a:srgbClr val="222222"/>
                </a:solidFill>
                <a:latin typeface="Bahnschrift Light SemiCondensed" panose="020B0502040204020203" pitchFamily="34" charset="0"/>
                <a:hlinkClick r:id="rId11"/>
              </a:rPr>
              <a:t>condensed history </a:t>
            </a:r>
            <a:r>
              <a:rPr lang="en-US" sz="1500" dirty="0">
                <a:solidFill>
                  <a:srgbClr val="222222"/>
                </a:solidFill>
                <a:latin typeface="Bahnschrift Light SemiCondensed" panose="020B0502040204020203" pitchFamily="34" charset="0"/>
              </a:rPr>
              <a:t>of Maine’s recognized Tribes from the Wabanaki Alliance.</a:t>
            </a:r>
            <a:endParaRPr lang="en-US" sz="1500" dirty="0">
              <a:solidFill>
                <a:srgbClr val="000000"/>
              </a:solidFill>
              <a:latin typeface="Bahnschrift Light SemiCondensed" panose="020B0502040204020203" pitchFamily="34" charset="0"/>
            </a:endParaRPr>
          </a:p>
        </p:txBody>
      </p:sp>
    </p:spTree>
    <p:extLst>
      <p:ext uri="{BB962C8B-B14F-4D97-AF65-F5344CB8AC3E}">
        <p14:creationId xmlns:p14="http://schemas.microsoft.com/office/powerpoint/2010/main" val="42594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0099D-3288-87E2-A972-B35F935CA052}"/>
              </a:ext>
            </a:extLst>
          </p:cNvPr>
          <p:cNvSpPr>
            <a:spLocks noGrp="1"/>
          </p:cNvSpPr>
          <p:nvPr>
            <p:ph type="title"/>
          </p:nvPr>
        </p:nvSpPr>
        <p:spPr/>
        <p:txBody>
          <a:bodyPr/>
          <a:lstStyle/>
          <a:p>
            <a:r>
              <a:rPr lang="en-US" dirty="0"/>
              <a:t>Pt 2 (</a:t>
            </a:r>
            <a:r>
              <a:rPr lang="en-US" dirty="0" err="1"/>
              <a:t>ctd</a:t>
            </a:r>
            <a:r>
              <a:rPr lang="en-US" dirty="0"/>
              <a:t>). Wabanaki Tribes</a:t>
            </a:r>
          </a:p>
        </p:txBody>
      </p:sp>
      <p:pic>
        <p:nvPicPr>
          <p:cNvPr id="11" name="Content Placeholder 10" descr="Map&#10;&#10;Description automatically generated">
            <a:hlinkClick r:id="rId3"/>
            <a:extLst>
              <a:ext uri="{FF2B5EF4-FFF2-40B4-BE49-F238E27FC236}">
                <a16:creationId xmlns:a16="http://schemas.microsoft.com/office/drawing/2014/main" xmlns="" id="{F4C9A4A0-C516-FA44-A289-E7AE033107B8}"/>
              </a:ext>
            </a:extLst>
          </p:cNvPr>
          <p:cNvPicPr>
            <a:picLocks noGrp="1" noChangeAspect="1"/>
          </p:cNvPicPr>
          <p:nvPr>
            <p:ph type="pic" idx="1"/>
          </p:nvPr>
        </p:nvPicPr>
        <p:blipFill rotWithShape="1">
          <a:blip r:embed="rId4"/>
          <a:srcRect l="11721" r="11721"/>
          <a:stretch/>
        </p:blipFill>
        <p:spPr>
          <a:ln>
            <a:solidFill>
              <a:schemeClr val="accent1"/>
            </a:solidFill>
          </a:ln>
        </p:spPr>
      </p:pic>
      <p:sp>
        <p:nvSpPr>
          <p:cNvPr id="3" name="Text Placeholder 2">
            <a:extLst>
              <a:ext uri="{FF2B5EF4-FFF2-40B4-BE49-F238E27FC236}">
                <a16:creationId xmlns:a16="http://schemas.microsoft.com/office/drawing/2014/main" xmlns="" id="{4C1B482B-B873-B179-4D57-84C66942FC4C}"/>
              </a:ext>
            </a:extLst>
          </p:cNvPr>
          <p:cNvSpPr>
            <a:spLocks noGrp="1"/>
          </p:cNvSpPr>
          <p:nvPr>
            <p:ph type="body" sz="half" idx="2"/>
          </p:nvPr>
        </p:nvSpPr>
        <p:spPr>
          <a:xfrm>
            <a:off x="839788" y="2009951"/>
            <a:ext cx="3932237" cy="3246429"/>
          </a:xfrm>
        </p:spPr>
        <p:txBody>
          <a:bodyPr/>
          <a:lstStyle/>
          <a:p>
            <a:endParaRPr lang="en-US" dirty="0"/>
          </a:p>
          <a:p>
            <a:r>
              <a:rPr lang="en-US" dirty="0">
                <a:solidFill>
                  <a:schemeClr val="tx1"/>
                </a:solidFill>
                <a:latin typeface="Bahnschrift Light SemiCondensed" panose="020B0502040204020203" pitchFamily="34" charset="0"/>
              </a:rPr>
              <a:t>Click on the map to visit the Abbe Museum’s living and interactive map, </a:t>
            </a:r>
            <a:r>
              <a:rPr lang="en-US" dirty="0">
                <a:latin typeface="Bahnschrift Light SemiCondensed" panose="020B0502040204020203" pitchFamily="34" charset="0"/>
                <a:hlinkClick r:id="rId3"/>
              </a:rPr>
              <a:t>Wabanaki Today</a:t>
            </a:r>
            <a:r>
              <a:rPr lang="en-US" dirty="0">
                <a:latin typeface="Bahnschrift Light SemiCondensed" panose="020B0502040204020203" pitchFamily="34" charset="0"/>
              </a:rPr>
              <a:t>. </a:t>
            </a:r>
          </a:p>
        </p:txBody>
      </p:sp>
      <p:sp>
        <p:nvSpPr>
          <p:cNvPr id="7" name="Date Placeholder 6">
            <a:extLst>
              <a:ext uri="{FF2B5EF4-FFF2-40B4-BE49-F238E27FC236}">
                <a16:creationId xmlns:a16="http://schemas.microsoft.com/office/drawing/2014/main" xmlns="" id="{7A111A95-F762-B8FF-E05C-AF7408DA588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xmlns="" id="{02D61C73-E9B2-C4F5-91A1-144BC656EF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8C019C5-C3C5-E0B4-11A7-E33811D1541B}"/>
              </a:ext>
            </a:extLst>
          </p:cNvPr>
          <p:cNvSpPr>
            <a:spLocks noGrp="1"/>
          </p:cNvSpPr>
          <p:nvPr>
            <p:ph type="sldNum" sz="quarter" idx="12"/>
          </p:nvPr>
        </p:nvSpPr>
        <p:spPr/>
        <p:txBody>
          <a:bodyPr/>
          <a:lstStyle/>
          <a:p>
            <a:fld id="{81D2C36F-4504-47C0-B82F-A167342A2754}" type="slidenum">
              <a:rPr lang="en-US" smtClean="0"/>
              <a:t>11</a:t>
            </a:fld>
            <a:endParaRPr lang="en-US"/>
          </a:p>
        </p:txBody>
      </p:sp>
    </p:spTree>
    <p:extLst>
      <p:ext uri="{BB962C8B-B14F-4D97-AF65-F5344CB8AC3E}">
        <p14:creationId xmlns:p14="http://schemas.microsoft.com/office/powerpoint/2010/main" val="95314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12</a:t>
            </a:fld>
            <a:endParaRPr lang="en-US"/>
          </a:p>
        </p:txBody>
      </p:sp>
      <p:sp>
        <p:nvSpPr>
          <p:cNvPr id="3" name="TextBox 2">
            <a:extLst>
              <a:ext uri="{FF2B5EF4-FFF2-40B4-BE49-F238E27FC236}">
                <a16:creationId xmlns:a16="http://schemas.microsoft.com/office/drawing/2014/main" xmlns="" id="{1989BC6B-5507-1324-8802-A352B7DED312}"/>
              </a:ext>
            </a:extLst>
          </p:cNvPr>
          <p:cNvSpPr txBox="1"/>
          <p:nvPr/>
        </p:nvSpPr>
        <p:spPr>
          <a:xfrm>
            <a:off x="5001129" y="2274838"/>
            <a:ext cx="5820572" cy="3554819"/>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b="1" dirty="0"/>
              <a:t>DISCUSSION</a:t>
            </a:r>
          </a:p>
          <a:p>
            <a:endParaRPr lang="en-US" b="1" dirty="0"/>
          </a:p>
          <a:p>
            <a:pPr>
              <a:lnSpc>
                <a:spcPct val="150000"/>
              </a:lnSpc>
            </a:pPr>
            <a:endParaRPr lang="en-US" dirty="0"/>
          </a:p>
          <a:p>
            <a:pPr lvl="1">
              <a:lnSpc>
                <a:spcPct val="150000"/>
              </a:lnSpc>
            </a:pPr>
            <a:r>
              <a:rPr lang="en-US" dirty="0">
                <a:latin typeface="Bahnschrift Light SemiCondensed" panose="020B0502040204020203" pitchFamily="34" charset="0"/>
              </a:rPr>
              <a:t>What questions on home could you answer before reading additional materials? What questions could you answer after reading more? </a:t>
            </a:r>
          </a:p>
          <a:p>
            <a:pPr lvl="1">
              <a:lnSpc>
                <a:spcPct val="150000"/>
              </a:lnSpc>
            </a:pPr>
            <a:endParaRPr lang="en-US" dirty="0">
              <a:latin typeface="Bahnschrift Light SemiCondensed" panose="020B0502040204020203" pitchFamily="34" charset="0"/>
            </a:endParaRPr>
          </a:p>
          <a:p>
            <a:pPr lvl="1">
              <a:lnSpc>
                <a:spcPct val="150000"/>
              </a:lnSpc>
            </a:pPr>
            <a:r>
              <a:rPr lang="en-US" dirty="0">
                <a:latin typeface="Bahnschrift Light SemiCondensed" panose="020B0502040204020203" pitchFamily="34" charset="0"/>
              </a:rPr>
              <a:t>What stood out to you most in the resources on Wabanaki Tribes?</a:t>
            </a:r>
          </a:p>
        </p:txBody>
      </p:sp>
    </p:spTree>
    <p:extLst>
      <p:ext uri="{BB962C8B-B14F-4D97-AF65-F5344CB8AC3E}">
        <p14:creationId xmlns:p14="http://schemas.microsoft.com/office/powerpoint/2010/main" val="16313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2: </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Why is having a relationship to land important to Wabanaki people?</a:t>
            </a:r>
          </a:p>
        </p:txBody>
      </p:sp>
      <p:sp>
        <p:nvSpPr>
          <p:cNvPr id="3" name="Date Placeholder 2">
            <a:extLst>
              <a:ext uri="{FF2B5EF4-FFF2-40B4-BE49-F238E27FC236}">
                <a16:creationId xmlns:a16="http://schemas.microsoft.com/office/drawing/2014/main" xmlns="" id="{F1E0F4A4-39D1-99B2-3D7B-7EF7D979B3E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13</a:t>
            </a:fld>
            <a:endParaRPr lang="en-US"/>
          </a:p>
        </p:txBody>
      </p:sp>
    </p:spTree>
    <p:extLst>
      <p:ext uri="{BB962C8B-B14F-4D97-AF65-F5344CB8AC3E}">
        <p14:creationId xmlns:p14="http://schemas.microsoft.com/office/powerpoint/2010/main" val="373250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429CE-71E5-DB28-4926-161BFE918EE5}"/>
              </a:ext>
            </a:extLst>
          </p:cNvPr>
          <p:cNvSpPr>
            <a:spLocks noGrp="1"/>
          </p:cNvSpPr>
          <p:nvPr>
            <p:ph type="title"/>
          </p:nvPr>
        </p:nvSpPr>
        <p:spPr/>
        <p:txBody>
          <a:bodyPr/>
          <a:lstStyle/>
          <a:p>
            <a:r>
              <a:rPr lang="en-US" dirty="0"/>
              <a:t>Pt 1. Land as culture</a:t>
            </a:r>
          </a:p>
        </p:txBody>
      </p:sp>
      <p:sp>
        <p:nvSpPr>
          <p:cNvPr id="7" name="Date Placeholder 6">
            <a:extLst>
              <a:ext uri="{FF2B5EF4-FFF2-40B4-BE49-F238E27FC236}">
                <a16:creationId xmlns:a16="http://schemas.microsoft.com/office/drawing/2014/main" xmlns="" id="{F6172BCE-FF94-C0F6-78EB-34784F42BCED}"/>
              </a:ext>
            </a:extLst>
          </p:cNvPr>
          <p:cNvSpPr>
            <a:spLocks noGrp="1"/>
          </p:cNvSpPr>
          <p:nvPr>
            <p:ph type="dt" sz="half" idx="10"/>
          </p:nvPr>
        </p:nvSpPr>
        <p:spPr>
          <a:xfrm>
            <a:off x="628652" y="6140304"/>
            <a:ext cx="4133353" cy="287075"/>
          </a:xfrm>
        </p:spPr>
        <p:txBody>
          <a:bodyPr/>
          <a:lstStyle/>
          <a:p>
            <a:r>
              <a:rPr lang="en-US" dirty="0"/>
              <a:t>Watch time: 6 ½ </a:t>
            </a:r>
            <a:r>
              <a:rPr lang="en-US" dirty="0" smtClean="0"/>
              <a:t>Min</a:t>
            </a:r>
            <a:r>
              <a:rPr lang="en-US" dirty="0" smtClean="0"/>
              <a:t/>
            </a:r>
            <a:br>
              <a:rPr lang="en-US" dirty="0" smtClean="0"/>
            </a:br>
            <a:r>
              <a:rPr lang="en-US" dirty="0" smtClean="0"/>
              <a:t>LINK</a:t>
            </a:r>
            <a:r>
              <a:rPr lang="en-US" dirty="0"/>
              <a:t>: </a:t>
            </a:r>
            <a:r>
              <a:rPr lang="en-US" dirty="0">
                <a:hlinkClick r:id="rId3"/>
              </a:rPr>
              <a:t>https://</a:t>
            </a:r>
            <a:r>
              <a:rPr lang="en-US" dirty="0" smtClean="0">
                <a:hlinkClick r:id="rId3"/>
              </a:rPr>
              <a:t>vimeo.com/244882764</a:t>
            </a:r>
            <a:r>
              <a:rPr lang="en-US" dirty="0" smtClean="0"/>
              <a:t> </a:t>
            </a:r>
            <a:endParaRPr lang="en-US" dirty="0"/>
          </a:p>
        </p:txBody>
      </p:sp>
      <p:sp>
        <p:nvSpPr>
          <p:cNvPr id="8" name="Footer Placeholder 7">
            <a:extLst>
              <a:ext uri="{FF2B5EF4-FFF2-40B4-BE49-F238E27FC236}">
                <a16:creationId xmlns:a16="http://schemas.microsoft.com/office/drawing/2014/main" xmlns="" id="{0D212937-03BE-E4D4-6D6D-B8CD7CDA1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39127C6-C5A3-958C-3D90-BF9C97CC875E}"/>
              </a:ext>
            </a:extLst>
          </p:cNvPr>
          <p:cNvSpPr>
            <a:spLocks noGrp="1"/>
          </p:cNvSpPr>
          <p:nvPr>
            <p:ph type="sldNum" sz="quarter" idx="12"/>
          </p:nvPr>
        </p:nvSpPr>
        <p:spPr/>
        <p:txBody>
          <a:bodyPr/>
          <a:lstStyle/>
          <a:p>
            <a:fld id="{81D2C36F-4504-47C0-B82F-A167342A2754}" type="slidenum">
              <a:rPr lang="en-US" smtClean="0"/>
              <a:t>14</a:t>
            </a:fld>
            <a:endParaRPr lang="en-US"/>
          </a:p>
        </p:txBody>
      </p:sp>
      <p:sp>
        <p:nvSpPr>
          <p:cNvPr id="15" name="TextBox 14">
            <a:extLst>
              <a:ext uri="{FF2B5EF4-FFF2-40B4-BE49-F238E27FC236}">
                <a16:creationId xmlns:a16="http://schemas.microsoft.com/office/drawing/2014/main" xmlns="" id="{AC38433C-7CA8-C1AE-073B-202083AE92CD}"/>
              </a:ext>
            </a:extLst>
          </p:cNvPr>
          <p:cNvSpPr txBox="1"/>
          <p:nvPr/>
        </p:nvSpPr>
        <p:spPr>
          <a:xfrm>
            <a:off x="748584" y="5001559"/>
            <a:ext cx="4487136" cy="553998"/>
          </a:xfrm>
          <a:prstGeom prst="rect">
            <a:avLst/>
          </a:prstGeom>
          <a:noFill/>
        </p:spPr>
        <p:txBody>
          <a:bodyPr wrap="square" rtlCol="0">
            <a:spAutoFit/>
          </a:bodyPr>
          <a:lstStyle/>
          <a:p>
            <a:r>
              <a:rPr lang="en-US" sz="1500" dirty="0">
                <a:latin typeface="Bahnschrift Light SemiCondensed" panose="020B0502040204020203" pitchFamily="34" charset="0"/>
              </a:rPr>
              <a:t>Take in the link between land and culture in the short film </a:t>
            </a:r>
            <a:r>
              <a:rPr lang="en-US" sz="1500" i="1" dirty="0">
                <a:latin typeface="Bahnschrift Light SemiCondensed" panose="020B0502040204020203" pitchFamily="34" charset="0"/>
              </a:rPr>
              <a:t>My Fathers Tools </a:t>
            </a:r>
            <a:r>
              <a:rPr lang="en-US" sz="1500" dirty="0">
                <a:latin typeface="Bahnschrift Light SemiCondensed" panose="020B0502040204020203" pitchFamily="34" charset="0"/>
              </a:rPr>
              <a:t>by Mi’gmaq filmmaker Heather Condo.</a:t>
            </a:r>
          </a:p>
        </p:txBody>
      </p:sp>
      <p:sp>
        <p:nvSpPr>
          <p:cNvPr id="18" name="TextBox 17">
            <a:extLst>
              <a:ext uri="{FF2B5EF4-FFF2-40B4-BE49-F238E27FC236}">
                <a16:creationId xmlns:a16="http://schemas.microsoft.com/office/drawing/2014/main" xmlns="" id="{05E21659-C908-F81A-3BE1-9B93BC08466A}"/>
              </a:ext>
            </a:extLst>
          </p:cNvPr>
          <p:cNvSpPr txBox="1"/>
          <p:nvPr/>
        </p:nvSpPr>
        <p:spPr>
          <a:xfrm>
            <a:off x="5737338" y="4818488"/>
            <a:ext cx="4754548" cy="1015663"/>
          </a:xfrm>
          <a:prstGeom prst="rect">
            <a:avLst/>
          </a:prstGeom>
          <a:noFill/>
        </p:spPr>
        <p:txBody>
          <a:bodyPr wrap="square" rtlCol="0">
            <a:spAutoFit/>
          </a:bodyPr>
          <a:lstStyle/>
          <a:p>
            <a:r>
              <a:rPr lang="en-US" sz="1500" dirty="0">
                <a:latin typeface="Bahnschrift Light SemiCondensed" panose="020B0502040204020203" pitchFamily="34" charset="0"/>
              </a:rPr>
              <a:t>Consider how knowledge , </a:t>
            </a:r>
            <a:r>
              <a:rPr lang="en-US" sz="1500" dirty="0" smtClean="0">
                <a:latin typeface="Bahnschrift Light SemiCondensed" panose="020B0502040204020203" pitchFamily="34" charset="0"/>
              </a:rPr>
              <a:t>language</a:t>
            </a:r>
            <a:r>
              <a:rPr lang="en-US" sz="1500" dirty="0" smtClean="0">
                <a:latin typeface="Bahnschrift Light SemiCondensed" panose="020B0502040204020203" pitchFamily="34" charset="0"/>
              </a:rPr>
              <a:t>, </a:t>
            </a:r>
            <a:r>
              <a:rPr lang="en-US" sz="1500" dirty="0">
                <a:latin typeface="Bahnschrift Light SemiCondensed" panose="020B0502040204020203" pitchFamily="34" charset="0"/>
              </a:rPr>
              <a:t>and land are intertwined in this </a:t>
            </a:r>
            <a:r>
              <a:rPr lang="en-US" sz="1500" dirty="0" smtClean="0">
                <a:latin typeface="Bahnschrift Light SemiCondensed" panose="020B0502040204020203" pitchFamily="34" charset="0"/>
              </a:rPr>
              <a:t>clip from PBS Native America featuring Passamaquoddy language keepers and historians, Dwayne Tomah &amp; Donald </a:t>
            </a:r>
            <a:r>
              <a:rPr lang="en-US" sz="1500" dirty="0" err="1" smtClean="0">
                <a:latin typeface="Bahnschrift Light SemiCondensed" panose="020B0502040204020203" pitchFamily="34" charset="0"/>
              </a:rPr>
              <a:t>Soctomah</a:t>
            </a:r>
            <a:r>
              <a:rPr lang="en-US" sz="1500" dirty="0" smtClean="0">
                <a:latin typeface="Bahnschrift Light SemiCondensed" panose="020B0502040204020203" pitchFamily="34" charset="0"/>
              </a:rPr>
              <a:t>.</a:t>
            </a:r>
            <a:endParaRPr lang="en-US" sz="1500" dirty="0">
              <a:latin typeface="Bahnschrift Light SemiCondensed" panose="020B0502040204020203" pitchFamily="34" charset="0"/>
            </a:endParaRPr>
          </a:p>
        </p:txBody>
      </p:sp>
      <p:pic>
        <p:nvPicPr>
          <p:cNvPr id="3" name="Online Media 2" descr="My Father's Tools">
            <a:hlinkClick r:id="" action="ppaction://media"/>
            <a:extLst>
              <a:ext uri="{FF2B5EF4-FFF2-40B4-BE49-F238E27FC236}">
                <a16:creationId xmlns:a16="http://schemas.microsoft.com/office/drawing/2014/main" xmlns="" id="{E2492895-6B13-ED21-4A6B-BAE9CF85A128}"/>
              </a:ext>
            </a:extLst>
          </p:cNvPr>
          <p:cNvPicPr>
            <a:picLocks noRot="1" noChangeAspect="1"/>
          </p:cNvPicPr>
          <p:nvPr>
            <a:videoFile r:link="rId1"/>
          </p:nvPr>
        </p:nvPicPr>
        <p:blipFill>
          <a:blip r:embed="rId4"/>
          <a:stretch>
            <a:fillRect/>
          </a:stretch>
        </p:blipFill>
        <p:spPr>
          <a:xfrm>
            <a:off x="614878" y="1969026"/>
            <a:ext cx="4754548" cy="2678619"/>
          </a:xfrm>
          <a:prstGeom prst="rect">
            <a:avLst/>
          </a:prstGeom>
        </p:spPr>
      </p:pic>
      <p:pic>
        <p:nvPicPr>
          <p:cNvPr id="5" name="Picture 4">
            <a:hlinkClick r:id="rId5"/>
          </p:cNvPr>
          <p:cNvPicPr>
            <a:picLocks noChangeAspect="1"/>
          </p:cNvPicPr>
          <p:nvPr/>
        </p:nvPicPr>
        <p:blipFill>
          <a:blip r:embed="rId6"/>
          <a:stretch>
            <a:fillRect/>
          </a:stretch>
        </p:blipFill>
        <p:spPr>
          <a:xfrm>
            <a:off x="5737338" y="1969026"/>
            <a:ext cx="4784200" cy="2678619"/>
          </a:xfrm>
          <a:prstGeom prst="rect">
            <a:avLst/>
          </a:prstGeom>
        </p:spPr>
      </p:pic>
      <p:sp>
        <p:nvSpPr>
          <p:cNvPr id="12" name="Date Placeholder 6">
            <a:extLst>
              <a:ext uri="{FF2B5EF4-FFF2-40B4-BE49-F238E27FC236}">
                <a16:creationId xmlns:a16="http://schemas.microsoft.com/office/drawing/2014/main" xmlns="" id="{F6172BCE-FF94-C0F6-78EB-34784F42BCED}"/>
              </a:ext>
            </a:extLst>
          </p:cNvPr>
          <p:cNvSpPr txBox="1">
            <a:spLocks/>
          </p:cNvSpPr>
          <p:nvPr/>
        </p:nvSpPr>
        <p:spPr>
          <a:xfrm>
            <a:off x="5737338" y="6140304"/>
            <a:ext cx="4997956" cy="28707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Watch time: 5 ½ Min</a:t>
            </a:r>
            <a:r>
              <a:rPr lang="en-US" dirty="0"/>
              <a:t/>
            </a:r>
            <a:br>
              <a:rPr lang="en-US" dirty="0"/>
            </a:br>
            <a:r>
              <a:rPr lang="en-US" dirty="0"/>
              <a:t>LINK</a:t>
            </a:r>
            <a:r>
              <a:rPr lang="en-US" dirty="0" smtClean="0"/>
              <a:t>: </a:t>
            </a:r>
            <a:r>
              <a:rPr lang="en-US" dirty="0" smtClean="0">
                <a:hlinkClick r:id="rId5"/>
              </a:rPr>
              <a:t>https</a:t>
            </a:r>
            <a:r>
              <a:rPr lang="en-US" dirty="0">
                <a:hlinkClick r:id="rId5"/>
              </a:rPr>
              <a:t>://www.pbs.org/video/language-protectors-zmv5ea</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225271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E4BCD99-2D8B-161F-ACDB-2C0986FE1938}"/>
              </a:ext>
            </a:extLst>
          </p:cNvPr>
          <p:cNvSpPr>
            <a:spLocks noGrp="1"/>
          </p:cNvSpPr>
          <p:nvPr>
            <p:ph type="dt" sz="half" idx="10"/>
          </p:nvPr>
        </p:nvSpPr>
        <p:spPr>
          <a:xfrm>
            <a:off x="628651" y="6100764"/>
            <a:ext cx="10072687" cy="326615"/>
          </a:xfrm>
        </p:spPr>
        <p:txBody>
          <a:bodyPr/>
          <a:lstStyle/>
          <a:p>
            <a:r>
              <a:rPr lang="en-US" sz="900" dirty="0"/>
              <a:t>Watch Time: 20 min</a:t>
            </a:r>
            <a:r>
              <a:rPr lang="en-US" sz="900" dirty="0"/>
              <a:t>.||||||| DIRECT LINK: </a:t>
            </a:r>
            <a:r>
              <a:rPr lang="en-US" sz="900" dirty="0">
                <a:hlinkClick r:id="rId3"/>
              </a:rPr>
              <a:t>https://</a:t>
            </a:r>
            <a:r>
              <a:rPr lang="en-US" sz="900" dirty="0" smtClean="0">
                <a:hlinkClick r:id="rId3"/>
              </a:rPr>
              <a:t>vimeo.com/537535470</a:t>
            </a:r>
            <a:r>
              <a:rPr lang="en-US" sz="900" dirty="0" smtClean="0"/>
              <a:t> </a:t>
            </a:r>
            <a:endParaRPr lang="en-US" sz="900" dirty="0"/>
          </a:p>
        </p:txBody>
      </p:sp>
      <p:sp>
        <p:nvSpPr>
          <p:cNvPr id="5" name="Footer Placeholder 4">
            <a:extLst>
              <a:ext uri="{FF2B5EF4-FFF2-40B4-BE49-F238E27FC236}">
                <a16:creationId xmlns:a16="http://schemas.microsoft.com/office/drawing/2014/main" xmlns="" id="{746EE71A-9DE5-B5DF-4E09-6FB49ACE0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8E2347-9E4F-6EB5-A6EF-F76FD96A2E2C}"/>
              </a:ext>
            </a:extLst>
          </p:cNvPr>
          <p:cNvSpPr>
            <a:spLocks noGrp="1"/>
          </p:cNvSpPr>
          <p:nvPr>
            <p:ph type="sldNum" sz="quarter" idx="12"/>
          </p:nvPr>
        </p:nvSpPr>
        <p:spPr/>
        <p:txBody>
          <a:bodyPr/>
          <a:lstStyle/>
          <a:p>
            <a:fld id="{81D2C36F-4504-47C0-B82F-A167342A2754}" type="slidenum">
              <a:rPr lang="en-US" smtClean="0"/>
              <a:t>15</a:t>
            </a:fld>
            <a:endParaRPr lang="en-US"/>
          </a:p>
        </p:txBody>
      </p:sp>
      <p:pic>
        <p:nvPicPr>
          <p:cNvPr id="8" name="Online Media 7">
            <a:hlinkClick r:id="" action="ppaction://media"/>
            <a:extLst>
              <a:ext uri="{FF2B5EF4-FFF2-40B4-BE49-F238E27FC236}">
                <a16:creationId xmlns:a16="http://schemas.microsoft.com/office/drawing/2014/main" xmlns="" id="{4B1D725B-5149-55FA-30C7-C5E77497873A}"/>
              </a:ext>
            </a:extLst>
          </p:cNvPr>
          <p:cNvPicPr>
            <a:picLocks noRot="1" noChangeAspect="1"/>
          </p:cNvPicPr>
          <p:nvPr>
            <a:videoFile r:link="rId1"/>
          </p:nvPr>
        </p:nvPicPr>
        <p:blipFill>
          <a:blip r:embed="rId4"/>
          <a:stretch>
            <a:fillRect/>
          </a:stretch>
        </p:blipFill>
        <p:spPr>
          <a:xfrm>
            <a:off x="1717674" y="1257300"/>
            <a:ext cx="8279577" cy="4664551"/>
          </a:xfrm>
          <a:prstGeom prst="rect">
            <a:avLst/>
          </a:prstGeom>
        </p:spPr>
      </p:pic>
      <p:sp>
        <p:nvSpPr>
          <p:cNvPr id="2" name="Title 1">
            <a:extLst>
              <a:ext uri="{FF2B5EF4-FFF2-40B4-BE49-F238E27FC236}">
                <a16:creationId xmlns:a16="http://schemas.microsoft.com/office/drawing/2014/main" xmlns="" id="{52484C88-14B6-AB2C-343D-C17675515110}"/>
              </a:ext>
            </a:extLst>
          </p:cNvPr>
          <p:cNvSpPr txBox="1">
            <a:spLocks/>
          </p:cNvSpPr>
          <p:nvPr/>
        </p:nvSpPr>
        <p:spPr>
          <a:xfrm>
            <a:off x="839788" y="609600"/>
            <a:ext cx="10515600" cy="951491"/>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t>Pt 2. Land as healing</a:t>
            </a:r>
          </a:p>
        </p:txBody>
      </p:sp>
    </p:spTree>
    <p:extLst>
      <p:ext uri="{BB962C8B-B14F-4D97-AF65-F5344CB8AC3E}">
        <p14:creationId xmlns:p14="http://schemas.microsoft.com/office/powerpoint/2010/main" val="825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429CE-71E5-DB28-4926-161BFE918EE5}"/>
              </a:ext>
            </a:extLst>
          </p:cNvPr>
          <p:cNvSpPr>
            <a:spLocks noGrp="1"/>
          </p:cNvSpPr>
          <p:nvPr>
            <p:ph type="title"/>
          </p:nvPr>
        </p:nvSpPr>
        <p:spPr/>
        <p:txBody>
          <a:bodyPr/>
          <a:lstStyle/>
          <a:p>
            <a:r>
              <a:rPr lang="en-US" dirty="0"/>
              <a:t>Pt 3. Land as justice</a:t>
            </a:r>
          </a:p>
        </p:txBody>
      </p:sp>
      <p:sp>
        <p:nvSpPr>
          <p:cNvPr id="16" name="Content Placeholder 15">
            <a:extLst>
              <a:ext uri="{FF2B5EF4-FFF2-40B4-BE49-F238E27FC236}">
                <a16:creationId xmlns:a16="http://schemas.microsoft.com/office/drawing/2014/main" xmlns="" id="{0BAA8B16-DB69-0881-044A-27D37A54D71F}"/>
              </a:ext>
            </a:extLst>
          </p:cNvPr>
          <p:cNvSpPr>
            <a:spLocks noGrp="1"/>
          </p:cNvSpPr>
          <p:nvPr>
            <p:ph idx="1"/>
          </p:nvPr>
        </p:nvSpPr>
        <p:spPr/>
        <p:txBody>
          <a:bodyPr/>
          <a:lstStyle/>
          <a:p>
            <a:r>
              <a:rPr lang="en-US" sz="1800" b="0" i="0" u="none" strike="noStrike" dirty="0">
                <a:solidFill>
                  <a:schemeClr val="tx1"/>
                </a:solidFill>
                <a:effectLst/>
                <a:latin typeface="Bahnschrift Light SemiCondensed" panose="020B0502040204020203" pitchFamily="34" charset="0"/>
              </a:rPr>
              <a:t>Wabanaki activists describe </a:t>
            </a:r>
            <a:r>
              <a:rPr lang="en-US" sz="1800" b="0" i="0" u="none" strike="noStrike" dirty="0">
                <a:solidFill>
                  <a:srgbClr val="3F56BF"/>
                </a:solidFill>
                <a:effectLst/>
                <a:latin typeface="Bahnschrift Light SemiCondensed" panose="020B0502040204020203" pitchFamily="34" charset="0"/>
                <a:hlinkClick r:id="rId2"/>
              </a:rPr>
              <a:t>the link between returning land and moving towards justice and sustainability</a:t>
            </a:r>
            <a:r>
              <a:rPr lang="en-US" sz="1800" b="0" i="0" u="none" strike="noStrike" dirty="0">
                <a:solidFill>
                  <a:schemeClr val="tx1"/>
                </a:solidFill>
                <a:effectLst/>
                <a:latin typeface="Bahnschrift Light SemiCondensed" panose="020B0502040204020203" pitchFamily="34" charset="0"/>
              </a:rPr>
              <a:t> in this article by Emily </a:t>
            </a:r>
            <a:r>
              <a:rPr lang="en-US" sz="1800" b="0" i="0" u="none" strike="noStrike" dirty="0" err="1">
                <a:solidFill>
                  <a:schemeClr val="tx1"/>
                </a:solidFill>
                <a:effectLst/>
                <a:latin typeface="Bahnschrift Light SemiCondensed" panose="020B0502040204020203" pitchFamily="34" charset="0"/>
              </a:rPr>
              <a:t>Weyrauc</a:t>
            </a:r>
            <a:r>
              <a:rPr lang="en-US" dirty="0" err="1">
                <a:solidFill>
                  <a:schemeClr val="tx1"/>
                </a:solidFill>
                <a:latin typeface="Bahnschrift Light SemiCondensed" panose="020B0502040204020203" pitchFamily="34" charset="0"/>
              </a:rPr>
              <a:t>h</a:t>
            </a:r>
            <a:r>
              <a:rPr lang="en-US" dirty="0">
                <a:solidFill>
                  <a:schemeClr val="tx1"/>
                </a:solidFill>
                <a:latin typeface="Bahnschrift Light SemiCondensed" panose="020B0502040204020203" pitchFamily="34" charset="0"/>
              </a:rPr>
              <a:t>.</a:t>
            </a:r>
            <a:endParaRPr lang="en-US" sz="1800" b="0" i="0" u="none" strike="noStrike" dirty="0">
              <a:solidFill>
                <a:schemeClr val="tx1"/>
              </a:solidFill>
              <a:effectLst/>
              <a:latin typeface="Bahnschrift Light SemiCondensed" panose="020B0502040204020203" pitchFamily="34" charset="0"/>
            </a:endParaRPr>
          </a:p>
          <a:p>
            <a:r>
              <a:rPr lang="en-US" dirty="0">
                <a:solidFill>
                  <a:schemeClr val="tx1"/>
                </a:solidFill>
                <a:latin typeface="Bahnschrift Light SemiCondensed" panose="020B0502040204020203" pitchFamily="34" charset="0"/>
              </a:rPr>
              <a:t>Consider “land and water access”, not just land: </a:t>
            </a:r>
            <a:r>
              <a:rPr lang="en-US" dirty="0" err="1">
                <a:solidFill>
                  <a:schemeClr val="tx1"/>
                </a:solidFill>
                <a:latin typeface="Bahnschrift Light SemiCondensed" panose="020B0502040204020203" pitchFamily="34" charset="0"/>
              </a:rPr>
              <a:t>Noela</a:t>
            </a:r>
            <a:r>
              <a:rPr lang="en-US" dirty="0">
                <a:solidFill>
                  <a:schemeClr val="tx1"/>
                </a:solidFill>
                <a:latin typeface="Bahnschrift Light SemiCondensed" panose="020B0502040204020203" pitchFamily="34" charset="0"/>
              </a:rPr>
              <a:t> </a:t>
            </a:r>
            <a:r>
              <a:rPr lang="en-US" dirty="0" err="1">
                <a:solidFill>
                  <a:schemeClr val="tx1"/>
                </a:solidFill>
                <a:latin typeface="Bahnschrift Light SemiCondensed" panose="020B0502040204020203" pitchFamily="34" charset="0"/>
              </a:rPr>
              <a:t>Altvater</a:t>
            </a:r>
            <a:r>
              <a:rPr lang="en-US" dirty="0">
                <a:solidFill>
                  <a:schemeClr val="tx1"/>
                </a:solidFill>
                <a:latin typeface="Bahnschrift Light SemiCondensed" panose="020B0502040204020203" pitchFamily="34" charset="0"/>
              </a:rPr>
              <a:t> demonstrates how Tribal access to clean water is a social justice issue in </a:t>
            </a:r>
            <a:r>
              <a:rPr lang="en-US" dirty="0">
                <a:solidFill>
                  <a:schemeClr val="tx1"/>
                </a:solidFill>
                <a:latin typeface="Bahnschrift Light SemiCondensed" panose="020B0502040204020203" pitchFamily="34" charset="0"/>
                <a:hlinkClick r:id="rId3"/>
              </a:rPr>
              <a:t>her work on water in Sipayik</a:t>
            </a:r>
            <a:r>
              <a:rPr lang="en-US" dirty="0">
                <a:solidFill>
                  <a:schemeClr val="tx1"/>
                </a:solidFill>
                <a:latin typeface="Bahnschrift Light SemiCondensed" panose="020B0502040204020203" pitchFamily="34" charset="0"/>
              </a:rPr>
              <a:t>, where until recently the Passamaquoddy Tribe was not allowed to regulate their own water.</a:t>
            </a:r>
            <a:endParaRPr lang="en-US" sz="1800" b="0" i="0" u="none" strike="noStrike" dirty="0">
              <a:solidFill>
                <a:schemeClr val="tx1"/>
              </a:solidFill>
              <a:effectLst/>
              <a:latin typeface="Bahnschrift Light SemiCondensed" panose="020B0502040204020203" pitchFamily="34" charset="0"/>
            </a:endParaRPr>
          </a:p>
          <a:p>
            <a:pPr marL="0" indent="0">
              <a:buNone/>
            </a:pPr>
            <a:endParaRPr lang="en-US" dirty="0">
              <a:latin typeface="Bahnschrift Light SemiCondensed" panose="020B0502040204020203" pitchFamily="34" charset="0"/>
            </a:endParaRPr>
          </a:p>
        </p:txBody>
      </p:sp>
      <p:sp>
        <p:nvSpPr>
          <p:cNvPr id="8" name="Footer Placeholder 7">
            <a:extLst>
              <a:ext uri="{FF2B5EF4-FFF2-40B4-BE49-F238E27FC236}">
                <a16:creationId xmlns:a16="http://schemas.microsoft.com/office/drawing/2014/main" xmlns="" id="{0D212937-03BE-E4D4-6D6D-B8CD7CDA1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39127C6-C5A3-958C-3D90-BF9C97CC875E}"/>
              </a:ext>
            </a:extLst>
          </p:cNvPr>
          <p:cNvSpPr>
            <a:spLocks noGrp="1"/>
          </p:cNvSpPr>
          <p:nvPr>
            <p:ph type="sldNum" sz="quarter" idx="12"/>
          </p:nvPr>
        </p:nvSpPr>
        <p:spPr/>
        <p:txBody>
          <a:bodyPr/>
          <a:lstStyle/>
          <a:p>
            <a:fld id="{81D2C36F-4504-47C0-B82F-A167342A2754}" type="slidenum">
              <a:rPr lang="en-US" smtClean="0"/>
              <a:t>16</a:t>
            </a:fld>
            <a:endParaRPr lang="en-US"/>
          </a:p>
        </p:txBody>
      </p:sp>
    </p:spTree>
    <p:extLst>
      <p:ext uri="{BB962C8B-B14F-4D97-AF65-F5344CB8AC3E}">
        <p14:creationId xmlns:p14="http://schemas.microsoft.com/office/powerpoint/2010/main" val="408218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17</a:t>
            </a:fld>
            <a:endParaRPr lang="en-US"/>
          </a:p>
        </p:txBody>
      </p:sp>
      <p:sp>
        <p:nvSpPr>
          <p:cNvPr id="5" name="Content Placeholder 9">
            <a:extLst>
              <a:ext uri="{FF2B5EF4-FFF2-40B4-BE49-F238E27FC236}">
                <a16:creationId xmlns:a16="http://schemas.microsoft.com/office/drawing/2014/main" xmlns="" id="{1DDC9D65-8070-8367-2BC1-6030544FF7DB}"/>
              </a:ext>
            </a:extLst>
          </p:cNvPr>
          <p:cNvSpPr txBox="1">
            <a:spLocks/>
          </p:cNvSpPr>
          <p:nvPr/>
        </p:nvSpPr>
        <p:spPr>
          <a:xfrm>
            <a:off x="5975930" y="2551338"/>
            <a:ext cx="4755569" cy="3121368"/>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In what ways have Wabanaki relationships with land (and water) been severed? How does this continue today?</a:t>
            </a:r>
          </a:p>
          <a:p>
            <a:pPr marL="685800" indent="0" fontAlgn="base">
              <a:spcBef>
                <a:spcPts val="0"/>
              </a:spcBef>
              <a:buFont typeface="Arial" panose="020B0604020202020204" pitchFamily="34" charset="0"/>
              <a:buNone/>
            </a:pPr>
            <a:endParaRPr lang="en-US" dirty="0">
              <a:solidFill>
                <a:schemeClr val="bg1"/>
              </a:solidFill>
              <a:latin typeface="Bahnschrift Light SemiCondensed" panose="020B0502040204020203" pitchFamily="34" charset="0"/>
            </a:endParaRPr>
          </a:p>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What is the link between land access and land relationships?</a:t>
            </a:r>
          </a:p>
          <a:p>
            <a:pPr marL="685800" indent="0" fontAlgn="base">
              <a:spcBef>
                <a:spcPts val="0"/>
              </a:spcBef>
              <a:buFont typeface="Arial" panose="020B0604020202020204" pitchFamily="34" charset="0"/>
              <a:buNone/>
            </a:pPr>
            <a:endParaRPr lang="en-US" dirty="0">
              <a:solidFill>
                <a:schemeClr val="bg1"/>
              </a:solidFill>
              <a:latin typeface="Bahnschrift Light SemiCondensed" panose="020B0502040204020203" pitchFamily="34" charset="0"/>
            </a:endParaRPr>
          </a:p>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How can obstacles to Wabanaki land access be removed?</a:t>
            </a:r>
          </a:p>
          <a:p>
            <a:endParaRPr lang="en-US" dirty="0"/>
          </a:p>
        </p:txBody>
      </p:sp>
      <p:sp>
        <p:nvSpPr>
          <p:cNvPr id="6" name="Text Placeholder 4">
            <a:extLst>
              <a:ext uri="{FF2B5EF4-FFF2-40B4-BE49-F238E27FC236}">
                <a16:creationId xmlns:a16="http://schemas.microsoft.com/office/drawing/2014/main" xmlns="" id="{6EC1C0AC-FACE-0D62-2F27-A9E0FA82B0D6}"/>
              </a:ext>
            </a:extLst>
          </p:cNvPr>
          <p:cNvSpPr txBox="1">
            <a:spLocks/>
          </p:cNvSpPr>
          <p:nvPr/>
        </p:nvSpPr>
        <p:spPr>
          <a:xfrm>
            <a:off x="5862350" y="1806481"/>
            <a:ext cx="4487137" cy="602671"/>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DISCUSSION</a:t>
            </a:r>
          </a:p>
        </p:txBody>
      </p:sp>
    </p:spTree>
    <p:extLst>
      <p:ext uri="{BB962C8B-B14F-4D97-AF65-F5344CB8AC3E}">
        <p14:creationId xmlns:p14="http://schemas.microsoft.com/office/powerpoint/2010/main" val="391327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3: </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What is sovereignty?</a:t>
            </a:r>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18</a:t>
            </a:fld>
            <a:endParaRPr lang="en-US"/>
          </a:p>
        </p:txBody>
      </p:sp>
    </p:spTree>
    <p:extLst>
      <p:ext uri="{BB962C8B-B14F-4D97-AF65-F5344CB8AC3E}">
        <p14:creationId xmlns:p14="http://schemas.microsoft.com/office/powerpoint/2010/main" val="113963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4A7AC-BA69-198A-61A5-4AC2854094D1}"/>
              </a:ext>
            </a:extLst>
          </p:cNvPr>
          <p:cNvSpPr>
            <a:spLocks noGrp="1"/>
          </p:cNvSpPr>
          <p:nvPr>
            <p:ph type="title"/>
          </p:nvPr>
        </p:nvSpPr>
        <p:spPr/>
        <p:txBody>
          <a:bodyPr>
            <a:normAutofit/>
          </a:bodyPr>
          <a:lstStyle/>
          <a:p>
            <a:r>
              <a:rPr lang="en-US" dirty="0"/>
              <a:t>Pt 1. Sovereignty is inherent to Wabanaki Nations</a:t>
            </a:r>
          </a:p>
        </p:txBody>
      </p:sp>
      <p:sp>
        <p:nvSpPr>
          <p:cNvPr id="11" name="Content Placeholder 10">
            <a:extLst>
              <a:ext uri="{FF2B5EF4-FFF2-40B4-BE49-F238E27FC236}">
                <a16:creationId xmlns:a16="http://schemas.microsoft.com/office/drawing/2014/main" xmlns="" id="{EEE6DDF4-4ED4-8261-9073-99FC3C5F81E5}"/>
              </a:ext>
            </a:extLst>
          </p:cNvPr>
          <p:cNvSpPr>
            <a:spLocks noGrp="1"/>
          </p:cNvSpPr>
          <p:nvPr>
            <p:ph idx="1"/>
          </p:nvPr>
        </p:nvSpPr>
        <p:spPr>
          <a:xfrm>
            <a:off x="899465" y="2040715"/>
            <a:ext cx="9527275" cy="1356072"/>
          </a:xfrm>
        </p:spPr>
        <p:txBody>
          <a:bodyPr>
            <a:normAutofit/>
          </a:bodyPr>
          <a:lstStyle/>
          <a:p>
            <a:pPr marL="0" indent="0">
              <a:buNone/>
            </a:pPr>
            <a:r>
              <a:rPr lang="en-US" sz="1600" dirty="0">
                <a:solidFill>
                  <a:schemeClr val="tx1"/>
                </a:solidFill>
                <a:latin typeface="Bahnschrift Light SemiCondensed" panose="020B0502040204020203" pitchFamily="34" charset="0"/>
              </a:rPr>
              <a:t>Recent years have seen a rise in organizing and momentum around legislation in the State of Maine to recognize Tribal sovereignty. But what does sovereignty mean? Here are three meanings from Wabanaki leaders (read more</a:t>
            </a:r>
            <a:r>
              <a:rPr lang="en-US" sz="1600" dirty="0">
                <a:solidFill>
                  <a:schemeClr val="tx1"/>
                </a:solidFill>
                <a:latin typeface="Bahnschrift Light SemiCondensed" panose="020B0502040204020203" pitchFamily="34" charset="0"/>
                <a:hlinkClick r:id="rId2"/>
              </a:rPr>
              <a:t> here</a:t>
            </a:r>
            <a:r>
              <a:rPr lang="en-US" sz="1600" dirty="0">
                <a:solidFill>
                  <a:schemeClr val="tx1"/>
                </a:solidFill>
                <a:latin typeface="Bahnschrift Light SemiCondensed" panose="020B0502040204020203" pitchFamily="34" charset="0"/>
              </a:rPr>
              <a:t>)…</a:t>
            </a:r>
          </a:p>
        </p:txBody>
      </p:sp>
      <p:sp>
        <p:nvSpPr>
          <p:cNvPr id="5" name="Footer Placeholder 4">
            <a:extLst>
              <a:ext uri="{FF2B5EF4-FFF2-40B4-BE49-F238E27FC236}">
                <a16:creationId xmlns:a16="http://schemas.microsoft.com/office/drawing/2014/main" xmlns="" id="{0A10B2F6-5787-807C-2D91-20151ED310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7308C70-ED8E-D2D5-A208-AD276A4F66A2}"/>
              </a:ext>
            </a:extLst>
          </p:cNvPr>
          <p:cNvSpPr>
            <a:spLocks noGrp="1"/>
          </p:cNvSpPr>
          <p:nvPr>
            <p:ph type="sldNum" sz="quarter" idx="12"/>
          </p:nvPr>
        </p:nvSpPr>
        <p:spPr/>
        <p:txBody>
          <a:bodyPr/>
          <a:lstStyle/>
          <a:p>
            <a:fld id="{81D2C36F-4504-47C0-B82F-A167342A2754}" type="slidenum">
              <a:rPr lang="en-US" smtClean="0"/>
              <a:t>19</a:t>
            </a:fld>
            <a:endParaRPr lang="en-US"/>
          </a:p>
        </p:txBody>
      </p:sp>
      <p:sp>
        <p:nvSpPr>
          <p:cNvPr id="7" name="Content Placeholder 6">
            <a:extLst>
              <a:ext uri="{FF2B5EF4-FFF2-40B4-BE49-F238E27FC236}">
                <a16:creationId xmlns:a16="http://schemas.microsoft.com/office/drawing/2014/main" xmlns="" id="{499EAB82-DF7B-4453-F4DB-E57B3738A6FD}"/>
              </a:ext>
            </a:extLst>
          </p:cNvPr>
          <p:cNvSpPr>
            <a:spLocks noGrp="1"/>
          </p:cNvSpPr>
          <p:nvPr>
            <p:ph sz="half" idx="4294967295"/>
          </p:nvPr>
        </p:nvSpPr>
        <p:spPr>
          <a:xfrm>
            <a:off x="5914138" y="3012138"/>
            <a:ext cx="4405312" cy="931785"/>
          </a:xfrm>
        </p:spPr>
        <p:style>
          <a:lnRef idx="3">
            <a:schemeClr val="lt1"/>
          </a:lnRef>
          <a:fillRef idx="1">
            <a:schemeClr val="accent1"/>
          </a:fillRef>
          <a:effectRef idx="1">
            <a:schemeClr val="accent1"/>
          </a:effectRef>
          <a:fontRef idx="minor">
            <a:schemeClr val="lt1"/>
          </a:fontRef>
        </p:style>
        <p:txBody>
          <a:bodyPr>
            <a:noAutofit/>
          </a:bodyPr>
          <a:lstStyle/>
          <a:p>
            <a:pPr marL="0" indent="0">
              <a:lnSpc>
                <a:spcPct val="100000"/>
              </a:lnSpc>
              <a:buNone/>
            </a:pPr>
            <a:r>
              <a:rPr lang="en-US" sz="1600" b="0" dirty="0">
                <a:solidFill>
                  <a:schemeClr val="bg1"/>
                </a:solidFill>
                <a:effectLst/>
                <a:latin typeface="Bahnschrift Light SemiCondensed" panose="020B0502040204020203" pitchFamily="34" charset="0"/>
              </a:rPr>
              <a:t>For me, tribal sovereignty means that we have the right to explore who we want to be, without any </a:t>
            </a:r>
            <a:r>
              <a:rPr lang="en-US" sz="1600" dirty="0">
                <a:solidFill>
                  <a:schemeClr val="bg1"/>
                </a:solidFill>
                <a:latin typeface="Bahnschrift Light SemiCondensed" panose="020B0502040204020203" pitchFamily="34" charset="0"/>
              </a:rPr>
              <a:t>interference</a:t>
            </a:r>
            <a:r>
              <a:rPr lang="en-US" sz="1600" b="0" dirty="0">
                <a:solidFill>
                  <a:schemeClr val="bg1"/>
                </a:solidFill>
                <a:effectLst/>
                <a:latin typeface="Bahnschrift Light SemiCondensed" panose="020B0502040204020203" pitchFamily="34" charset="0"/>
              </a:rPr>
              <a:t> from the government.         -</a:t>
            </a:r>
            <a:r>
              <a:rPr lang="en-US" sz="1600" b="0" i="1" dirty="0">
                <a:solidFill>
                  <a:schemeClr val="bg1"/>
                </a:solidFill>
                <a:effectLst/>
                <a:latin typeface="Bahnschrift Light SemiCondensed" panose="020B0502040204020203" pitchFamily="34" charset="0"/>
              </a:rPr>
              <a:t>John Bear</a:t>
            </a:r>
          </a:p>
        </p:txBody>
      </p:sp>
      <p:sp>
        <p:nvSpPr>
          <p:cNvPr id="14" name="TextBox 13">
            <a:extLst>
              <a:ext uri="{FF2B5EF4-FFF2-40B4-BE49-F238E27FC236}">
                <a16:creationId xmlns:a16="http://schemas.microsoft.com/office/drawing/2014/main" xmlns="" id="{51733F46-7DD3-B098-9FA3-4E49CD2BE6CF}"/>
              </a:ext>
            </a:extLst>
          </p:cNvPr>
          <p:cNvSpPr txBox="1"/>
          <p:nvPr/>
        </p:nvSpPr>
        <p:spPr>
          <a:xfrm>
            <a:off x="1035971" y="3559273"/>
            <a:ext cx="4266825"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indent="0">
              <a:buNone/>
            </a:pPr>
            <a:r>
              <a:rPr lang="en-US" sz="1600" dirty="0">
                <a:effectLst/>
                <a:latin typeface="Bahnschrift Light SemiCondensed" panose="020B0502040204020203" pitchFamily="34" charset="0"/>
              </a:rPr>
              <a:t>Sovereignty is something that is supposed to be inherent, it’s not something that can be given or taken away.                                      </a:t>
            </a:r>
            <a:r>
              <a:rPr lang="en-US" sz="1600" i="1" dirty="0">
                <a:effectLst/>
                <a:latin typeface="Bahnschrift Light SemiCondensed" panose="020B0502040204020203" pitchFamily="34" charset="0"/>
              </a:rPr>
              <a:t>- Maria Girouard</a:t>
            </a:r>
            <a:endParaRPr lang="en-US" sz="1600" b="0" i="1" dirty="0">
              <a:effectLst/>
              <a:latin typeface="Bahnschrift Light SemiCondensed" panose="020B0502040204020203" pitchFamily="34" charset="0"/>
            </a:endParaRPr>
          </a:p>
        </p:txBody>
      </p:sp>
      <p:sp>
        <p:nvSpPr>
          <p:cNvPr id="15" name="TextBox 14">
            <a:extLst>
              <a:ext uri="{FF2B5EF4-FFF2-40B4-BE49-F238E27FC236}">
                <a16:creationId xmlns:a16="http://schemas.microsoft.com/office/drawing/2014/main" xmlns="" id="{1DC85E87-2F39-BD6D-2A1D-69D826673C2A}"/>
              </a:ext>
            </a:extLst>
          </p:cNvPr>
          <p:cNvSpPr txBox="1"/>
          <p:nvPr/>
        </p:nvSpPr>
        <p:spPr>
          <a:xfrm>
            <a:off x="621629" y="4776939"/>
            <a:ext cx="9805111"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r"/>
            <a:r>
              <a:rPr lang="en-US" sz="1600" b="0" dirty="0">
                <a:effectLst/>
                <a:latin typeface="Bahnschrift Light SemiCondensed" panose="020B0502040204020203" pitchFamily="34" charset="0"/>
              </a:rPr>
              <a:t>Tribal sovereignty to me is about freedom. It is about having the opportunities to determine as a nation, as an Indigenous nation…our course and journey and direction within this complex landscape. Sovereignty allows us for that freedom, for that ability to self-determine our future. It’s our opportunity, I believe, for healing.</a:t>
            </a:r>
            <a:br>
              <a:rPr lang="en-US" sz="1600" b="0" dirty="0">
                <a:effectLst/>
                <a:latin typeface="Bahnschrift Light SemiCondensed" panose="020B0502040204020203" pitchFamily="34" charset="0"/>
              </a:rPr>
            </a:br>
            <a:r>
              <a:rPr lang="en-US" sz="1600" b="0" i="1" dirty="0">
                <a:effectLst/>
                <a:latin typeface="Bahnschrift Light SemiCondensed" panose="020B0502040204020203" pitchFamily="34" charset="0"/>
              </a:rPr>
              <a:t>- Lisa </a:t>
            </a:r>
            <a:r>
              <a:rPr lang="en-US" sz="1600" b="0" i="1" dirty="0" err="1">
                <a:effectLst/>
                <a:latin typeface="Bahnschrift Light SemiCondensed" panose="020B0502040204020203" pitchFamily="34" charset="0"/>
              </a:rPr>
              <a:t>Sockabasin</a:t>
            </a:r>
            <a:endParaRPr lang="en-US" sz="1600" i="1" dirty="0">
              <a:latin typeface="Bahnschrift Light SemiCondensed" panose="020B0502040204020203" pitchFamily="34" charset="0"/>
            </a:endParaRPr>
          </a:p>
        </p:txBody>
      </p:sp>
    </p:spTree>
    <p:extLst>
      <p:ext uri="{BB962C8B-B14F-4D97-AF65-F5344CB8AC3E}">
        <p14:creationId xmlns:p14="http://schemas.microsoft.com/office/powerpoint/2010/main" val="74647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F0486-6C7D-ED65-A0C2-1864DB8DE186}"/>
              </a:ext>
            </a:extLst>
          </p:cNvPr>
          <p:cNvSpPr>
            <a:spLocks noGrp="1"/>
          </p:cNvSpPr>
          <p:nvPr>
            <p:ph type="title"/>
          </p:nvPr>
        </p:nvSpPr>
        <p:spPr/>
        <p:txBody>
          <a:bodyPr/>
          <a:lstStyle/>
          <a:p>
            <a:r>
              <a:rPr lang="en-US" dirty="0"/>
              <a:t>Welcome to the course!</a:t>
            </a:r>
          </a:p>
        </p:txBody>
      </p:sp>
      <p:sp>
        <p:nvSpPr>
          <p:cNvPr id="3" name="Content Placeholder 2">
            <a:extLst>
              <a:ext uri="{FF2B5EF4-FFF2-40B4-BE49-F238E27FC236}">
                <a16:creationId xmlns:a16="http://schemas.microsoft.com/office/drawing/2014/main" xmlns="" id="{ED1DCD81-47C1-B3BF-BEA2-81D529A08F3C}"/>
              </a:ext>
            </a:extLst>
          </p:cNvPr>
          <p:cNvSpPr>
            <a:spLocks noGrp="1"/>
          </p:cNvSpPr>
          <p:nvPr>
            <p:ph idx="1"/>
          </p:nvPr>
        </p:nvSpPr>
        <p:spPr/>
        <p:txBody>
          <a:bodyPr>
            <a:normAutofit fontScale="92500" lnSpcReduction="20000"/>
          </a:bodyPr>
          <a:lstStyle/>
          <a:p>
            <a:pPr marL="0" indent="0">
              <a:buNone/>
            </a:pPr>
            <a:r>
              <a:rPr lang="en-US" dirty="0">
                <a:solidFill>
                  <a:schemeClr val="tx1"/>
                </a:solidFill>
                <a:latin typeface="Bahnschrift Light SemiCondensed" panose="020B0502040204020203" pitchFamily="34" charset="0"/>
              </a:rPr>
              <a:t>We are Ella McDonald and Ellie </a:t>
            </a:r>
            <a:r>
              <a:rPr lang="en-US" dirty="0" err="1">
                <a:solidFill>
                  <a:schemeClr val="tx1"/>
                </a:solidFill>
                <a:latin typeface="Bahnschrift Light SemiCondensed" panose="020B0502040204020203" pitchFamily="34" charset="0"/>
              </a:rPr>
              <a:t>Oldach</a:t>
            </a:r>
            <a:r>
              <a:rPr lang="en-US" dirty="0">
                <a:solidFill>
                  <a:schemeClr val="tx1"/>
                </a:solidFill>
                <a:latin typeface="Bahnschrift Light SemiCondensed" panose="020B0502040204020203" pitchFamily="34" charset="0"/>
              </a:rPr>
              <a:t>, two non-native former/current staff with First Light, and the designers of this self-guided curriculum. We offer this</a:t>
            </a:r>
            <a:r>
              <a:rPr lang="en-US" sz="1800" u="none" strike="noStrike" dirty="0">
                <a:solidFill>
                  <a:srgbClr val="222222"/>
                </a:solidFill>
                <a:effectLst/>
                <a:latin typeface="Bahnschrift Light SemiCondensed" panose="020B0502040204020203" pitchFamily="34" charset="0"/>
              </a:rPr>
              <a:t> living curriculum to landholding entities as a structured way to prepare to share land and power with Wabanaki people. This curriculum is just one way of “doing our own work” in the non-native world. Whenever possible these resources center Indigenous voices. This curriculum intends to support your organization’s transformation, and explores the basics of Wabanaki history, sovereignty, and guidance around processes that promote just resource sharing.</a:t>
            </a:r>
          </a:p>
          <a:p>
            <a:pPr marL="0" indent="0">
              <a:buNone/>
            </a:pPr>
            <a:endParaRPr lang="en-US" dirty="0">
              <a:solidFill>
                <a:srgbClr val="222222"/>
              </a:solidFill>
              <a:latin typeface="Bahnschrift Light SemiCondensed" panose="020B0502040204020203" pitchFamily="34" charset="0"/>
            </a:endParaRPr>
          </a:p>
          <a:p>
            <a:pPr marL="0" indent="0">
              <a:buNone/>
            </a:pPr>
            <a:r>
              <a:rPr lang="en-US" sz="1800" u="none" strike="noStrike" dirty="0">
                <a:solidFill>
                  <a:srgbClr val="222222"/>
                </a:solidFill>
                <a:effectLst/>
                <a:latin typeface="Bahnschrift Light SemiCondensed" panose="020B0502040204020203" pitchFamily="34" charset="0"/>
              </a:rPr>
              <a:t>This course is just a starting point: there are so many more examples of work to expand Wabanaki land and power, and so many additional questions to ask. </a:t>
            </a:r>
            <a:r>
              <a:rPr lang="en-US" dirty="0">
                <a:solidFill>
                  <a:srgbClr val="222222"/>
                </a:solidFill>
                <a:latin typeface="Bahnschrift Light SemiCondensed" panose="020B0502040204020203" pitchFamily="34" charset="0"/>
              </a:rPr>
              <a:t>We hope the course offers something of value no matter where you are on your learning journey, and that you can keep growing and building from here.</a:t>
            </a:r>
            <a:endParaRPr lang="en-US" sz="1800" u="none" strike="noStrike" dirty="0">
              <a:solidFill>
                <a:srgbClr val="222222"/>
              </a:solidFill>
              <a:effectLst/>
              <a:latin typeface="Bahnschrift Light SemiCondensed" panose="020B0502040204020203" pitchFamily="34" charset="0"/>
            </a:endParaRPr>
          </a:p>
        </p:txBody>
      </p:sp>
      <p:sp>
        <p:nvSpPr>
          <p:cNvPr id="5" name="Footer Placeholder 4">
            <a:extLst>
              <a:ext uri="{FF2B5EF4-FFF2-40B4-BE49-F238E27FC236}">
                <a16:creationId xmlns:a16="http://schemas.microsoft.com/office/drawing/2014/main" xmlns="" id="{F89DED0D-6DC5-355E-E08B-99235B6FF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5C141D-FB5C-6940-F2D7-17BBD38D54E1}"/>
              </a:ext>
            </a:extLst>
          </p:cNvPr>
          <p:cNvSpPr>
            <a:spLocks noGrp="1"/>
          </p:cNvSpPr>
          <p:nvPr>
            <p:ph type="sldNum" sz="quarter" idx="12"/>
          </p:nvPr>
        </p:nvSpPr>
        <p:spPr/>
        <p:txBody>
          <a:bodyPr/>
          <a:lstStyle/>
          <a:p>
            <a:fld id="{81D2C36F-4504-47C0-B82F-A167342A2754}" type="slidenum">
              <a:rPr lang="en-US" smtClean="0"/>
              <a:t>2</a:t>
            </a:fld>
            <a:endParaRPr lang="en-US"/>
          </a:p>
        </p:txBody>
      </p:sp>
    </p:spTree>
    <p:extLst>
      <p:ext uri="{BB962C8B-B14F-4D97-AF65-F5344CB8AC3E}">
        <p14:creationId xmlns:p14="http://schemas.microsoft.com/office/powerpoint/2010/main" val="676152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4A7AC-BA69-198A-61A5-4AC2854094D1}"/>
              </a:ext>
            </a:extLst>
          </p:cNvPr>
          <p:cNvSpPr>
            <a:spLocks noGrp="1"/>
          </p:cNvSpPr>
          <p:nvPr>
            <p:ph type="title"/>
          </p:nvPr>
        </p:nvSpPr>
        <p:spPr/>
        <p:txBody>
          <a:bodyPr>
            <a:normAutofit fontScale="90000"/>
          </a:bodyPr>
          <a:lstStyle/>
          <a:p>
            <a:r>
              <a:rPr lang="en-US" dirty="0"/>
              <a:t>Pt 2. Native sovereignty meets colonizing forces</a:t>
            </a:r>
          </a:p>
        </p:txBody>
      </p:sp>
      <p:pic>
        <p:nvPicPr>
          <p:cNvPr id="9" name="Online Media 8" descr="Why Treaties Matter | NPR">
            <a:hlinkClick r:id="" action="ppaction://media"/>
            <a:extLst>
              <a:ext uri="{FF2B5EF4-FFF2-40B4-BE49-F238E27FC236}">
                <a16:creationId xmlns:a16="http://schemas.microsoft.com/office/drawing/2014/main" xmlns="" id="{9F6FF693-CACE-067D-6837-67A32C6968BE}"/>
              </a:ext>
            </a:extLst>
          </p:cNvPr>
          <p:cNvPicPr>
            <a:picLocks noGrp="1" noRot="1" noChangeAspect="1"/>
          </p:cNvPicPr>
          <p:nvPr>
            <p:ph sz="half" idx="1"/>
            <a:videoFile r:link="rId1"/>
          </p:nvPr>
        </p:nvPicPr>
        <p:blipFill>
          <a:blip r:embed="rId3"/>
          <a:stretch>
            <a:fillRect/>
          </a:stretch>
        </p:blipFill>
        <p:spPr>
          <a:xfrm>
            <a:off x="838199" y="2209006"/>
            <a:ext cx="4319588" cy="2439987"/>
          </a:xfrm>
          <a:prstGeom prst="rect">
            <a:avLst/>
          </a:prstGeom>
        </p:spPr>
      </p:pic>
      <p:sp>
        <p:nvSpPr>
          <p:cNvPr id="8" name="Content Placeholder 7">
            <a:extLst>
              <a:ext uri="{FF2B5EF4-FFF2-40B4-BE49-F238E27FC236}">
                <a16:creationId xmlns:a16="http://schemas.microsoft.com/office/drawing/2014/main" xmlns="" id="{EE29C2A2-E9FF-2918-9FE4-9A2A6B77DD29}"/>
              </a:ext>
            </a:extLst>
          </p:cNvPr>
          <p:cNvSpPr>
            <a:spLocks noGrp="1"/>
          </p:cNvSpPr>
          <p:nvPr>
            <p:ph sz="half" idx="2"/>
          </p:nvPr>
        </p:nvSpPr>
        <p:spPr>
          <a:xfrm>
            <a:off x="751798" y="4828844"/>
            <a:ext cx="4405989" cy="2029156"/>
          </a:xfrm>
        </p:spPr>
        <p:txBody>
          <a:bodyPr>
            <a:normAutofit/>
          </a:bodyPr>
          <a:lstStyle/>
          <a:p>
            <a:pPr marL="0" indent="0">
              <a:buNone/>
            </a:pPr>
            <a:r>
              <a:rPr lang="en-US" sz="1200" dirty="0">
                <a:solidFill>
                  <a:schemeClr val="tx1"/>
                </a:solidFill>
                <a:latin typeface="Bahnschrift Light SemiCondensed" panose="020B0502040204020203" pitchFamily="34" charset="0"/>
              </a:rPr>
              <a:t>Treaties are agreements between sovereign nations. The U.S. federal government holds treaties with many Tribal Nations but continually fails to uphold recognition of Tribal sovereignty. </a:t>
            </a:r>
          </a:p>
        </p:txBody>
      </p:sp>
      <p:sp>
        <p:nvSpPr>
          <p:cNvPr id="4" name="Date Placeholder 3">
            <a:extLst>
              <a:ext uri="{FF2B5EF4-FFF2-40B4-BE49-F238E27FC236}">
                <a16:creationId xmlns:a16="http://schemas.microsoft.com/office/drawing/2014/main" xmlns="" id="{767B73EA-6347-62F3-B68F-D7FB92B5A45A}"/>
              </a:ext>
            </a:extLst>
          </p:cNvPr>
          <p:cNvSpPr>
            <a:spLocks noGrp="1"/>
          </p:cNvSpPr>
          <p:nvPr>
            <p:ph type="dt" sz="half" idx="10"/>
          </p:nvPr>
        </p:nvSpPr>
        <p:spPr>
          <a:xfrm>
            <a:off x="628651" y="6140304"/>
            <a:ext cx="9788231" cy="287075"/>
          </a:xfrm>
        </p:spPr>
        <p:txBody>
          <a:bodyPr/>
          <a:lstStyle/>
          <a:p>
            <a:r>
              <a:rPr lang="en-US" dirty="0"/>
              <a:t>Watch time: 5 ½ min</a:t>
            </a:r>
            <a:r>
              <a:rPr lang="en-US" dirty="0" smtClean="0"/>
              <a:t>.||| </a:t>
            </a:r>
            <a:r>
              <a:rPr lang="en-US" dirty="0"/>
              <a:t>DIRECT LINK</a:t>
            </a:r>
            <a:r>
              <a:rPr lang="en-US" dirty="0" smtClean="0"/>
              <a:t>: </a:t>
            </a:r>
            <a:r>
              <a:rPr lang="en-US" dirty="0" smtClean="0">
                <a:hlinkClick r:id="rId4"/>
              </a:rPr>
              <a:t>https</a:t>
            </a:r>
            <a:r>
              <a:rPr lang="en-US" dirty="0">
                <a:hlinkClick r:id="rId4"/>
              </a:rPr>
              <a:t>://</a:t>
            </a:r>
            <a:r>
              <a:rPr lang="en-US" dirty="0" smtClean="0">
                <a:hlinkClick r:id="rId4"/>
              </a:rPr>
              <a:t>www.youtube.com/watch?v=bexvE4lZRGo</a:t>
            </a:r>
            <a:r>
              <a:rPr lang="en-US" dirty="0" smtClean="0"/>
              <a:t>  </a:t>
            </a:r>
            <a:endParaRPr lang="en-US" dirty="0"/>
          </a:p>
        </p:txBody>
      </p:sp>
      <p:sp>
        <p:nvSpPr>
          <p:cNvPr id="5" name="Footer Placeholder 4">
            <a:extLst>
              <a:ext uri="{FF2B5EF4-FFF2-40B4-BE49-F238E27FC236}">
                <a16:creationId xmlns:a16="http://schemas.microsoft.com/office/drawing/2014/main" xmlns="" id="{0A10B2F6-5787-807C-2D91-20151ED31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308C70-ED8E-D2D5-A208-AD276A4F66A2}"/>
              </a:ext>
            </a:extLst>
          </p:cNvPr>
          <p:cNvSpPr>
            <a:spLocks noGrp="1"/>
          </p:cNvSpPr>
          <p:nvPr>
            <p:ph type="sldNum" sz="quarter" idx="12"/>
          </p:nvPr>
        </p:nvSpPr>
        <p:spPr/>
        <p:txBody>
          <a:bodyPr/>
          <a:lstStyle/>
          <a:p>
            <a:fld id="{81D2C36F-4504-47C0-B82F-A167342A2754}" type="slidenum">
              <a:rPr lang="en-US" smtClean="0"/>
              <a:t>20</a:t>
            </a:fld>
            <a:endParaRPr lang="en-US"/>
          </a:p>
        </p:txBody>
      </p:sp>
      <p:sp>
        <p:nvSpPr>
          <p:cNvPr id="13" name="TextBox 12">
            <a:extLst>
              <a:ext uri="{FF2B5EF4-FFF2-40B4-BE49-F238E27FC236}">
                <a16:creationId xmlns:a16="http://schemas.microsoft.com/office/drawing/2014/main" xmlns="" id="{3C388256-A008-964E-5814-1B3682C47FEE}"/>
              </a:ext>
            </a:extLst>
          </p:cNvPr>
          <p:cNvSpPr txBox="1"/>
          <p:nvPr/>
        </p:nvSpPr>
        <p:spPr>
          <a:xfrm>
            <a:off x="5930099" y="2144549"/>
            <a:ext cx="4405988" cy="3520772"/>
          </a:xfrm>
          <a:prstGeom prst="rect">
            <a:avLst/>
          </a:prstGeom>
          <a:noFill/>
        </p:spPr>
        <p:txBody>
          <a:bodyPr wrap="square" rtlCol="0">
            <a:spAutoFit/>
          </a:bodyPr>
          <a:lstStyle/>
          <a:p>
            <a:pPr>
              <a:lnSpc>
                <a:spcPct val="125000"/>
              </a:lnSpc>
            </a:pPr>
            <a:r>
              <a:rPr lang="en-US" sz="2000" dirty="0">
                <a:latin typeface="Bahnschrift Light SemiCondensed" panose="020B0502040204020203" pitchFamily="34" charset="0"/>
              </a:rPr>
              <a:t>In Maine, recognition of inherent Wabanaki sovereignty was renegotiated during the Maine Indian Claims Settlement Act in the 1970s and 80s. This act impeded Tribal self-governance and allowed the State of Maine to block Wabanaki Tribes from federal resources. Review the </a:t>
            </a:r>
            <a:r>
              <a:rPr lang="en-US" sz="2000" dirty="0">
                <a:solidFill>
                  <a:srgbClr val="3F56BF"/>
                </a:solidFill>
                <a:latin typeface="Bahnschrift Light SemiCondensed" panose="020B0502040204020203" pitchFamily="34" charset="0"/>
                <a:hlinkClick r:id="rId5"/>
              </a:rPr>
              <a:t>summary of the settlement</a:t>
            </a:r>
            <a:r>
              <a:rPr lang="en-US" sz="2000" dirty="0">
                <a:solidFill>
                  <a:srgbClr val="3F56BF"/>
                </a:solidFill>
                <a:latin typeface="Bahnschrift Light SemiCondensed" panose="020B0502040204020203" pitchFamily="34" charset="0"/>
              </a:rPr>
              <a:t> </a:t>
            </a:r>
            <a:r>
              <a:rPr lang="en-US" sz="2000" dirty="0">
                <a:latin typeface="Bahnschrift Light SemiCondensed" panose="020B0502040204020203" pitchFamily="34" charset="0"/>
              </a:rPr>
              <a:t>to understand how this legislation arose. </a:t>
            </a:r>
          </a:p>
        </p:txBody>
      </p:sp>
    </p:spTree>
    <p:extLst>
      <p:ext uri="{BB962C8B-B14F-4D97-AF65-F5344CB8AC3E}">
        <p14:creationId xmlns:p14="http://schemas.microsoft.com/office/powerpoint/2010/main" val="316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26008-BE60-CD01-FBFF-347F71B5C76C}"/>
              </a:ext>
            </a:extLst>
          </p:cNvPr>
          <p:cNvSpPr>
            <a:spLocks noGrp="1"/>
          </p:cNvSpPr>
          <p:nvPr>
            <p:ph type="title"/>
          </p:nvPr>
        </p:nvSpPr>
        <p:spPr/>
        <p:txBody>
          <a:bodyPr>
            <a:normAutofit fontScale="90000"/>
          </a:bodyPr>
          <a:lstStyle/>
          <a:p>
            <a:r>
              <a:rPr lang="en-US" dirty="0"/>
              <a:t>Pt 3. Implications of unrecognized sovereignty </a:t>
            </a:r>
          </a:p>
        </p:txBody>
      </p:sp>
      <p:sp>
        <p:nvSpPr>
          <p:cNvPr id="4" name="Content Placeholder 3">
            <a:extLst>
              <a:ext uri="{FF2B5EF4-FFF2-40B4-BE49-F238E27FC236}">
                <a16:creationId xmlns:a16="http://schemas.microsoft.com/office/drawing/2014/main" xmlns="" id="{0E17E749-2AA0-B3B1-B340-8111FF717A37}"/>
              </a:ext>
            </a:extLst>
          </p:cNvPr>
          <p:cNvSpPr>
            <a:spLocks noGrp="1"/>
          </p:cNvSpPr>
          <p:nvPr>
            <p:ph sz="half" idx="2"/>
          </p:nvPr>
        </p:nvSpPr>
        <p:spPr>
          <a:xfrm>
            <a:off x="6011136" y="5272966"/>
            <a:ext cx="4405746" cy="990601"/>
          </a:xfrm>
        </p:spPr>
        <p:txBody>
          <a:bodyPr>
            <a:normAutofit fontScale="85000" lnSpcReduction="10000"/>
          </a:bodyPr>
          <a:lstStyle/>
          <a:p>
            <a:pPr marL="0" indent="0">
              <a:buNone/>
            </a:pPr>
            <a:r>
              <a:rPr lang="en-US" dirty="0">
                <a:latin typeface="Bahnschrift Light SemiCondensed" panose="020B0502040204020203" pitchFamily="34" charset="0"/>
                <a:hlinkClick r:id="rId2"/>
              </a:rPr>
              <a:t>Recent research </a:t>
            </a:r>
            <a:r>
              <a:rPr lang="en-US" dirty="0">
                <a:solidFill>
                  <a:schemeClr val="tx1"/>
                </a:solidFill>
                <a:latin typeface="Bahnschrift Light SemiCondensed" panose="020B0502040204020203" pitchFamily="34" charset="0"/>
              </a:rPr>
              <a:t>documents the economic implications of three decades of limiting Wabanaki sovereignty.</a:t>
            </a:r>
          </a:p>
        </p:txBody>
      </p:sp>
      <p:sp>
        <p:nvSpPr>
          <p:cNvPr id="6" name="Footer Placeholder 5">
            <a:extLst>
              <a:ext uri="{FF2B5EF4-FFF2-40B4-BE49-F238E27FC236}">
                <a16:creationId xmlns:a16="http://schemas.microsoft.com/office/drawing/2014/main" xmlns="" id="{675A3FF0-A877-E651-B405-034D237F2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91EDF7-0795-9E1F-75B1-B440B7AD7EE2}"/>
              </a:ext>
            </a:extLst>
          </p:cNvPr>
          <p:cNvSpPr>
            <a:spLocks noGrp="1"/>
          </p:cNvSpPr>
          <p:nvPr>
            <p:ph type="sldNum" sz="quarter" idx="12"/>
          </p:nvPr>
        </p:nvSpPr>
        <p:spPr/>
        <p:txBody>
          <a:bodyPr/>
          <a:lstStyle/>
          <a:p>
            <a:fld id="{81D2C36F-4504-47C0-B82F-A167342A2754}" type="slidenum">
              <a:rPr lang="en-US" smtClean="0"/>
              <a:t>21</a:t>
            </a:fld>
            <a:endParaRPr lang="en-US"/>
          </a:p>
        </p:txBody>
      </p:sp>
      <p:pic>
        <p:nvPicPr>
          <p:cNvPr id="1026" name="Picture 2">
            <a:extLst>
              <a:ext uri="{FF2B5EF4-FFF2-40B4-BE49-F238E27FC236}">
                <a16:creationId xmlns:a16="http://schemas.microsoft.com/office/drawing/2014/main" xmlns="" id="{3F3F97A8-9B02-1B46-45CE-60D2F3ACBA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91231" y="1963420"/>
            <a:ext cx="3810000" cy="3175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187B8FE-B775-2AFB-B99E-1B395B4D8FA2}"/>
              </a:ext>
            </a:extLst>
          </p:cNvPr>
          <p:cNvSpPr txBox="1"/>
          <p:nvPr/>
        </p:nvSpPr>
        <p:spPr>
          <a:xfrm>
            <a:off x="838198" y="1963420"/>
            <a:ext cx="4245865" cy="3693319"/>
          </a:xfrm>
          <a:prstGeom prst="rect">
            <a:avLst/>
          </a:prstGeom>
          <a:noFill/>
        </p:spPr>
        <p:txBody>
          <a:bodyPr wrap="square" rtlCol="0">
            <a:spAutoFit/>
          </a:bodyPr>
          <a:lstStyle/>
          <a:p>
            <a:pPr>
              <a:lnSpc>
                <a:spcPct val="150000"/>
              </a:lnSpc>
            </a:pPr>
            <a:r>
              <a:rPr lang="en-US" dirty="0">
                <a:latin typeface="Bahnschrift Light SemiCondensed" panose="020B0502040204020203" pitchFamily="34" charset="0"/>
              </a:rPr>
              <a:t>Ever since the legislative process in the 1970s and 80s, Wabanaki people have recognized the problems in Maine’s Wabanaki legislation. Wabanaki sovereignty is inherent, and legislation must match that reality: </a:t>
            </a:r>
            <a:r>
              <a:rPr lang="en-US" dirty="0">
                <a:solidFill>
                  <a:srgbClr val="3F56BF"/>
                </a:solidFill>
                <a:latin typeface="Bahnschrift Light SemiCondensed" panose="020B0502040204020203" pitchFamily="34" charset="0"/>
                <a:hlinkClick r:id="rId4"/>
              </a:rPr>
              <a:t>in this article</a:t>
            </a:r>
            <a:r>
              <a:rPr lang="en-US" dirty="0">
                <a:solidFill>
                  <a:srgbClr val="3F56BF"/>
                </a:solidFill>
                <a:latin typeface="Bahnschrift Light SemiCondensed" panose="020B0502040204020203" pitchFamily="34" charset="0"/>
              </a:rPr>
              <a:t>, </a:t>
            </a:r>
            <a:r>
              <a:rPr lang="en-US" dirty="0">
                <a:latin typeface="Bahnschrift Light SemiCondensed" panose="020B0502040204020203" pitchFamily="34" charset="0"/>
              </a:rPr>
              <a:t>Wabanaki leaders speak</a:t>
            </a:r>
            <a:r>
              <a:rPr lang="en-US" dirty="0">
                <a:solidFill>
                  <a:srgbClr val="3F56BF"/>
                </a:solidFill>
                <a:latin typeface="Bahnschrift Light SemiCondensed" panose="020B0502040204020203" pitchFamily="34" charset="0"/>
              </a:rPr>
              <a:t> </a:t>
            </a:r>
            <a:r>
              <a:rPr lang="en-US" dirty="0">
                <a:latin typeface="Bahnschrift Light SemiCondensed" panose="020B0502040204020203" pitchFamily="34" charset="0"/>
              </a:rPr>
              <a:t>on ongoing efforts to change this legislation and build state-recognized sovereignty.</a:t>
            </a:r>
          </a:p>
          <a:p>
            <a:endParaRPr lang="en-US" dirty="0">
              <a:latin typeface="Bahnschrift Light SemiCondensed" panose="020B0502040204020203" pitchFamily="34" charset="0"/>
            </a:endParaRPr>
          </a:p>
        </p:txBody>
      </p:sp>
    </p:spTree>
    <p:extLst>
      <p:ext uri="{BB962C8B-B14F-4D97-AF65-F5344CB8AC3E}">
        <p14:creationId xmlns:p14="http://schemas.microsoft.com/office/powerpoint/2010/main" val="204813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4594C-B4D0-A5D4-9302-9BD91E9A34C1}"/>
              </a:ext>
            </a:extLst>
          </p:cNvPr>
          <p:cNvSpPr>
            <a:spLocks noGrp="1"/>
          </p:cNvSpPr>
          <p:nvPr>
            <p:ph type="title"/>
          </p:nvPr>
        </p:nvSpPr>
        <p:spPr/>
        <p:txBody>
          <a:bodyPr>
            <a:normAutofit fontScale="90000"/>
          </a:bodyPr>
          <a:lstStyle/>
          <a:p>
            <a:r>
              <a:rPr lang="en-US" dirty="0"/>
              <a:t>Pt 4. Ongoing efforts to formally recognize Wabanaki sovereignty</a:t>
            </a:r>
          </a:p>
        </p:txBody>
      </p:sp>
      <p:sp>
        <p:nvSpPr>
          <p:cNvPr id="4" name="Content Placeholder 3">
            <a:extLst>
              <a:ext uri="{FF2B5EF4-FFF2-40B4-BE49-F238E27FC236}">
                <a16:creationId xmlns:a16="http://schemas.microsoft.com/office/drawing/2014/main" xmlns="" id="{A829F427-0C52-E9AF-2B70-D9D7CAEC50A9}"/>
              </a:ext>
            </a:extLst>
          </p:cNvPr>
          <p:cNvSpPr>
            <a:spLocks noGrp="1"/>
          </p:cNvSpPr>
          <p:nvPr>
            <p:ph sz="half" idx="2"/>
          </p:nvPr>
        </p:nvSpPr>
        <p:spPr>
          <a:xfrm>
            <a:off x="5743120" y="2057407"/>
            <a:ext cx="4779263" cy="3725135"/>
          </a:xfrm>
        </p:spPr>
        <p:txBody>
          <a:bodyPr>
            <a:normAutofit fontScale="92500" lnSpcReduction="10000"/>
          </a:bodyPr>
          <a:lstStyle/>
          <a:p>
            <a:pPr indent="0" rtl="0" fontAlgn="base">
              <a:spcBef>
                <a:spcPts val="0"/>
              </a:spcBef>
              <a:spcAft>
                <a:spcPts val="0"/>
              </a:spcAft>
              <a:buNone/>
            </a:pPr>
            <a:r>
              <a:rPr lang="en-US" sz="1600" dirty="0">
                <a:effectLst/>
                <a:latin typeface="Bahnschrift Light SemiCondensed" panose="020B0502040204020203" pitchFamily="34" charset="0"/>
              </a:rPr>
              <a:t>“[Sovereignty] can be ignored or not recognized or chipped away at and that’s what I fear every time we put something new in front of the legislature. I fear that we’re giving them an opportunity to chip away at our sovereignty.” </a:t>
            </a:r>
            <a:br>
              <a:rPr lang="en-US" sz="1600" dirty="0">
                <a:effectLst/>
                <a:latin typeface="Bahnschrift Light SemiCondensed" panose="020B0502040204020203" pitchFamily="34" charset="0"/>
              </a:rPr>
            </a:br>
            <a:endParaRPr lang="en-US" sz="1600" dirty="0">
              <a:effectLst/>
              <a:latin typeface="Bahnschrift Light SemiCondensed" panose="020B0502040204020203" pitchFamily="34" charset="0"/>
            </a:endParaRPr>
          </a:p>
          <a:p>
            <a:pPr indent="0" algn="r" rtl="0" fontAlgn="base">
              <a:spcBef>
                <a:spcPts val="0"/>
              </a:spcBef>
              <a:spcAft>
                <a:spcPts val="0"/>
              </a:spcAft>
              <a:buNone/>
            </a:pPr>
            <a:r>
              <a:rPr lang="en-US" sz="1600" dirty="0">
                <a:latin typeface="Bahnschrift Light SemiCondensed" panose="020B0502040204020203" pitchFamily="34" charset="0"/>
              </a:rPr>
              <a:t>- </a:t>
            </a:r>
            <a:r>
              <a:rPr lang="en-US" sz="1600" dirty="0">
                <a:latin typeface="Bahnschrift Light SemiCondensed" panose="020B0502040204020203" pitchFamily="34" charset="0"/>
                <a:hlinkClick r:id="rId2"/>
              </a:rPr>
              <a:t>Maria Girouard</a:t>
            </a:r>
            <a:r>
              <a:rPr lang="en-US" sz="1600" dirty="0">
                <a:latin typeface="Bahnschrift Light SemiCondensed" panose="020B0502040204020203" pitchFamily="34" charset="0"/>
              </a:rPr>
              <a:t>, Penobscot historian</a:t>
            </a:r>
          </a:p>
        </p:txBody>
      </p:sp>
      <p:sp>
        <p:nvSpPr>
          <p:cNvPr id="6" name="Footer Placeholder 5">
            <a:extLst>
              <a:ext uri="{FF2B5EF4-FFF2-40B4-BE49-F238E27FC236}">
                <a16:creationId xmlns:a16="http://schemas.microsoft.com/office/drawing/2014/main" xmlns="" id="{5A11D582-19AC-CD10-0C02-152740932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B715AC-D096-C2E3-6CB3-CACCA9EECEBC}"/>
              </a:ext>
            </a:extLst>
          </p:cNvPr>
          <p:cNvSpPr>
            <a:spLocks noGrp="1"/>
          </p:cNvSpPr>
          <p:nvPr>
            <p:ph type="sldNum" sz="quarter" idx="12"/>
          </p:nvPr>
        </p:nvSpPr>
        <p:spPr/>
        <p:txBody>
          <a:bodyPr/>
          <a:lstStyle/>
          <a:p>
            <a:fld id="{81D2C36F-4504-47C0-B82F-A167342A2754}" type="slidenum">
              <a:rPr lang="en-US" smtClean="0"/>
              <a:t>22</a:t>
            </a:fld>
            <a:endParaRPr lang="en-US"/>
          </a:p>
        </p:txBody>
      </p:sp>
      <p:sp>
        <p:nvSpPr>
          <p:cNvPr id="9" name="Content Placeholder 8">
            <a:extLst>
              <a:ext uri="{FF2B5EF4-FFF2-40B4-BE49-F238E27FC236}">
                <a16:creationId xmlns:a16="http://schemas.microsoft.com/office/drawing/2014/main" xmlns="" id="{DBE72AA9-60B4-7766-9EA6-466F961EB097}"/>
              </a:ext>
            </a:extLst>
          </p:cNvPr>
          <p:cNvSpPr>
            <a:spLocks noGrp="1"/>
          </p:cNvSpPr>
          <p:nvPr>
            <p:ph sz="half" idx="1"/>
          </p:nvPr>
        </p:nvSpPr>
        <p:spPr/>
        <p:txBody>
          <a:bodyPr>
            <a:normAutofit fontScale="92500" lnSpcReduction="10000"/>
          </a:bodyPr>
          <a:lstStyle/>
          <a:p>
            <a:pPr indent="0" fontAlgn="base">
              <a:spcBef>
                <a:spcPts val="0"/>
              </a:spcBef>
              <a:buNone/>
            </a:pPr>
            <a:r>
              <a:rPr lang="en-US" sz="1600" b="0" i="0" u="none" strike="noStrike" dirty="0">
                <a:solidFill>
                  <a:schemeClr val="tx1"/>
                </a:solidFill>
                <a:effectLst/>
                <a:latin typeface="Bahnschrift Light SemiCondensed" panose="020B0502040204020203" pitchFamily="34" charset="0"/>
              </a:rPr>
              <a:t>Wabanaki Tribes</a:t>
            </a:r>
            <a:r>
              <a:rPr lang="en-US" sz="1600" dirty="0">
                <a:solidFill>
                  <a:schemeClr val="tx1"/>
                </a:solidFill>
                <a:latin typeface="Bahnschrift Light SemiCondensed" panose="020B0502040204020203" pitchFamily="34" charset="0"/>
              </a:rPr>
              <a:t> continue to organize </a:t>
            </a:r>
            <a:r>
              <a:rPr lang="en-US" sz="1600" b="0" i="0" u="none" strike="noStrike" dirty="0">
                <a:solidFill>
                  <a:schemeClr val="tx1"/>
                </a:solidFill>
                <a:effectLst/>
                <a:latin typeface="Bahnschrift Light SemiCondensed" panose="020B0502040204020203" pitchFamily="34" charset="0"/>
              </a:rPr>
              <a:t>for legislation that recognizes their inherent sovereignty in Maine. </a:t>
            </a:r>
            <a:r>
              <a:rPr lang="en-US" sz="1600" b="0" i="0" u="none" strike="noStrike" dirty="0">
                <a:effectLst/>
                <a:latin typeface="Bahnschrift Light SemiCondensed" panose="020B0502040204020203" pitchFamily="34" charset="0"/>
                <a:hlinkClick r:id="rId3"/>
              </a:rPr>
              <a:t>The Wabanaki Alliance</a:t>
            </a:r>
            <a:r>
              <a:rPr lang="en-US" sz="1600" dirty="0">
                <a:solidFill>
                  <a:schemeClr val="tx1"/>
                </a:solidFill>
                <a:latin typeface="Bahnschrift Light SemiCondensed" panose="020B0502040204020203" pitchFamily="34" charset="0"/>
              </a:rPr>
              <a:t> is leading sovereignty efforts:</a:t>
            </a:r>
            <a:r>
              <a:rPr lang="en-US" sz="1600" b="0" i="0" u="none" strike="noStrike" dirty="0">
                <a:solidFill>
                  <a:schemeClr val="tx1"/>
                </a:solidFill>
                <a:effectLst/>
                <a:latin typeface="Bahnschrift Light SemiCondensed" panose="020B0502040204020203" pitchFamily="34" charset="0"/>
              </a:rPr>
              <a:t> see </a:t>
            </a:r>
            <a:r>
              <a:rPr lang="en-US" sz="1600" b="0" i="0" u="sng" strike="noStrike" dirty="0">
                <a:solidFill>
                  <a:srgbClr val="3F56BF"/>
                </a:solidFill>
                <a:effectLst/>
                <a:latin typeface="Bahnschrift Light SemiCondensed" panose="020B0502040204020203" pitchFamily="34" charset="0"/>
                <a:hlinkClick r:id="rId4"/>
              </a:rPr>
              <a:t>Tribal leaders' statement on </a:t>
            </a:r>
            <a:r>
              <a:rPr lang="en-US" sz="1600" b="0" i="0" u="sng" strike="noStrike" dirty="0" smtClean="0">
                <a:solidFill>
                  <a:srgbClr val="3F56BF"/>
                </a:solidFill>
                <a:effectLst/>
                <a:latin typeface="Bahnschrift Light SemiCondensed" panose="020B0502040204020203" pitchFamily="34" charset="0"/>
                <a:hlinkClick r:id="rId4"/>
              </a:rPr>
              <a:t>1626</a:t>
            </a:r>
            <a:r>
              <a:rPr lang="en-US" sz="1600" b="0" i="0" u="none" strike="noStrike" dirty="0" smtClean="0">
                <a:effectLst/>
                <a:latin typeface="Bahnschrift Light SemiCondensed" panose="020B0502040204020203" pitchFamily="34" charset="0"/>
              </a:rPr>
              <a:t> </a:t>
            </a:r>
            <a:r>
              <a:rPr lang="en-US" sz="1600" b="0" i="0" u="none" strike="noStrike" dirty="0" smtClean="0">
                <a:solidFill>
                  <a:schemeClr val="tx1"/>
                </a:solidFill>
                <a:effectLst/>
                <a:latin typeface="Bahnschrift Light SemiCondensed" panose="020B0502040204020203" pitchFamily="34" charset="0"/>
              </a:rPr>
              <a:t>, one of the recent legislative attempts to address problems in the </a:t>
            </a:r>
            <a:r>
              <a:rPr lang="en-US" sz="1600" dirty="0" smtClean="0">
                <a:solidFill>
                  <a:schemeClr val="tx1"/>
                </a:solidFill>
                <a:latin typeface="Bahnschrift Light SemiCondensed" panose="020B0502040204020203" pitchFamily="34" charset="0"/>
              </a:rPr>
              <a:t>settlement, </a:t>
            </a:r>
            <a:r>
              <a:rPr lang="en-US" sz="1600" b="0" i="0" u="none" strike="noStrike" dirty="0" smtClean="0">
                <a:solidFill>
                  <a:schemeClr val="tx1"/>
                </a:solidFill>
                <a:effectLst/>
                <a:latin typeface="Bahnschrift Light SemiCondensed" panose="020B0502040204020203" pitchFamily="34" charset="0"/>
              </a:rPr>
              <a:t>and </a:t>
            </a:r>
            <a:r>
              <a:rPr lang="en-US" sz="1600" b="0" i="0" u="none" strike="noStrike" dirty="0">
                <a:solidFill>
                  <a:schemeClr val="tx1"/>
                </a:solidFill>
                <a:effectLst/>
                <a:latin typeface="Bahnschrift Light SemiCondensed" panose="020B0502040204020203" pitchFamily="34" charset="0"/>
              </a:rPr>
              <a:t>explore the Wabanaki Alliance website for ongoing updates. Non-native allies can take direction from the Wabanaki Allianc</a:t>
            </a:r>
            <a:r>
              <a:rPr lang="en-US" sz="1600" dirty="0">
                <a:solidFill>
                  <a:schemeClr val="tx1"/>
                </a:solidFill>
                <a:latin typeface="Bahnschrift Light SemiCondensed" panose="020B0502040204020203" pitchFamily="34" charset="0"/>
              </a:rPr>
              <a:t>e and</a:t>
            </a:r>
            <a:r>
              <a:rPr lang="en-US" sz="1600" b="0" i="0" u="none" strike="noStrike" dirty="0">
                <a:solidFill>
                  <a:schemeClr val="tx1"/>
                </a:solidFill>
                <a:effectLst/>
                <a:latin typeface="Bahnschrift Light SemiCondensed" panose="020B0502040204020203" pitchFamily="34" charset="0"/>
              </a:rPr>
              <a:t> organize to support Tribal Sovereignty: for example, review </a:t>
            </a:r>
            <a:r>
              <a:rPr lang="en-US" sz="1600" b="0" i="0" u="sng" strike="noStrike" dirty="0">
                <a:solidFill>
                  <a:srgbClr val="1155CC"/>
                </a:solidFill>
                <a:effectLst/>
                <a:latin typeface="Bahnschrift Light SemiCondensed" panose="020B0502040204020203" pitchFamily="34" charset="0"/>
                <a:hlinkClick r:id="rId5"/>
              </a:rPr>
              <a:t>Recognize Tribal Sovereignty</a:t>
            </a:r>
            <a:r>
              <a:rPr lang="en-US" sz="1600" dirty="0">
                <a:solidFill>
                  <a:schemeClr val="tx1"/>
                </a:solidFill>
                <a:latin typeface="Bahnschrift Light SemiCondensed" panose="020B0502040204020203" pitchFamily="34" charset="0"/>
              </a:rPr>
              <a:t>, a </a:t>
            </a:r>
            <a:r>
              <a:rPr lang="en-US" sz="1600" b="0" i="0" u="none" strike="noStrike" dirty="0">
                <a:solidFill>
                  <a:schemeClr val="tx1"/>
                </a:solidFill>
                <a:effectLst/>
                <a:latin typeface="Bahnschrift Light SemiCondensed" panose="020B0502040204020203" pitchFamily="34" charset="0"/>
              </a:rPr>
              <a:t>statement written by conservation organizations and edited by the Wabanaki Alliance. </a:t>
            </a:r>
            <a:endParaRPr lang="en-US" sz="1600" dirty="0">
              <a:solidFill>
                <a:schemeClr val="tx1"/>
              </a:solidFill>
              <a:latin typeface="Bahnschrift Light SemiCondensed" panose="020B0502040204020203" pitchFamily="34" charset="0"/>
            </a:endParaRPr>
          </a:p>
          <a:p>
            <a:pPr indent="0" rtl="0" fontAlgn="base">
              <a:spcBef>
                <a:spcPts val="0"/>
              </a:spcBef>
              <a:spcAft>
                <a:spcPts val="0"/>
              </a:spcAft>
              <a:buNone/>
            </a:pPr>
            <a:endParaRPr lang="en-US" sz="1600" b="0" i="0" u="none" strike="noStrike" dirty="0">
              <a:solidFill>
                <a:schemeClr val="tx1"/>
              </a:solidFill>
              <a:effectLst/>
            </a:endParaRPr>
          </a:p>
        </p:txBody>
      </p:sp>
      <p:pic>
        <p:nvPicPr>
          <p:cNvPr id="2050" name="Picture 2" descr="Home - Wabanaki Alliance">
            <a:extLst>
              <a:ext uri="{FF2B5EF4-FFF2-40B4-BE49-F238E27FC236}">
                <a16:creationId xmlns:a16="http://schemas.microsoft.com/office/drawing/2014/main" xmlns="" id="{1A588173-2735-4938-CBA6-D1FC2BA66E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121" y="4818488"/>
            <a:ext cx="4779264" cy="104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37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23</a:t>
            </a:fld>
            <a:endParaRPr lang="en-US"/>
          </a:p>
        </p:txBody>
      </p:sp>
      <p:sp>
        <p:nvSpPr>
          <p:cNvPr id="5" name="Content Placeholder 9">
            <a:extLst>
              <a:ext uri="{FF2B5EF4-FFF2-40B4-BE49-F238E27FC236}">
                <a16:creationId xmlns:a16="http://schemas.microsoft.com/office/drawing/2014/main" xmlns="" id="{1DDC9D65-8070-8367-2BC1-6030544FF7DB}"/>
              </a:ext>
            </a:extLst>
          </p:cNvPr>
          <p:cNvSpPr txBox="1">
            <a:spLocks/>
          </p:cNvSpPr>
          <p:nvPr/>
        </p:nvSpPr>
        <p:spPr>
          <a:xfrm>
            <a:off x="5950531" y="2713127"/>
            <a:ext cx="4487136" cy="3121368"/>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Bahnschrift Light SemiCondensed" panose="020B0502040204020203" pitchFamily="34" charset="0"/>
              </a:rPr>
              <a:t>How did these readings challenge what your previous ideas of sovereignty for Wabanaki Tribes?</a:t>
            </a:r>
          </a:p>
          <a:p>
            <a:pPr marL="0" indent="0">
              <a:buNone/>
            </a:pPr>
            <a:r>
              <a:rPr lang="en-US" dirty="0">
                <a:solidFill>
                  <a:schemeClr val="bg1"/>
                </a:solidFill>
                <a:latin typeface="Bahnschrift Light SemiCondensed" panose="020B0502040204020203" pitchFamily="34" charset="0"/>
              </a:rPr>
              <a:t>How do you understand sovereignty now? </a:t>
            </a:r>
          </a:p>
          <a:p>
            <a:pPr marL="0" indent="0">
              <a:buNone/>
            </a:pPr>
            <a:r>
              <a:rPr lang="en-US" dirty="0">
                <a:solidFill>
                  <a:schemeClr val="bg1"/>
                </a:solidFill>
                <a:latin typeface="Bahnschrift Light SemiCondensed" panose="020B0502040204020203" pitchFamily="34" charset="0"/>
              </a:rPr>
              <a:t>Do you see a link between land-focused organizations and sovereignty?</a:t>
            </a:r>
          </a:p>
          <a:p>
            <a:endParaRPr lang="en-US" dirty="0"/>
          </a:p>
        </p:txBody>
      </p:sp>
      <p:sp>
        <p:nvSpPr>
          <p:cNvPr id="6" name="Text Placeholder 4">
            <a:extLst>
              <a:ext uri="{FF2B5EF4-FFF2-40B4-BE49-F238E27FC236}">
                <a16:creationId xmlns:a16="http://schemas.microsoft.com/office/drawing/2014/main" xmlns="" id="{6EC1C0AC-FACE-0D62-2F27-A9E0FA82B0D6}"/>
              </a:ext>
            </a:extLst>
          </p:cNvPr>
          <p:cNvSpPr txBox="1">
            <a:spLocks/>
          </p:cNvSpPr>
          <p:nvPr/>
        </p:nvSpPr>
        <p:spPr>
          <a:xfrm>
            <a:off x="5862350" y="1806481"/>
            <a:ext cx="4487137" cy="602671"/>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DISCUSSION</a:t>
            </a:r>
          </a:p>
        </p:txBody>
      </p:sp>
    </p:spTree>
    <p:extLst>
      <p:ext uri="{BB962C8B-B14F-4D97-AF65-F5344CB8AC3E}">
        <p14:creationId xmlns:p14="http://schemas.microsoft.com/office/powerpoint/2010/main" val="19808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4: </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In what ways is our organization perpetuating harm?</a:t>
            </a:r>
          </a:p>
          <a:p>
            <a:pPr marL="0" indent="0">
              <a:buNone/>
            </a:pPr>
            <a:endParaRPr lang="en-US" sz="3600" dirty="0"/>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24</a:t>
            </a:fld>
            <a:endParaRPr lang="en-US"/>
          </a:p>
        </p:txBody>
      </p:sp>
    </p:spTree>
    <p:extLst>
      <p:ext uri="{BB962C8B-B14F-4D97-AF65-F5344CB8AC3E}">
        <p14:creationId xmlns:p14="http://schemas.microsoft.com/office/powerpoint/2010/main" val="188542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B0F9-EC6E-7A0B-5386-7566934285B5}"/>
              </a:ext>
            </a:extLst>
          </p:cNvPr>
          <p:cNvSpPr>
            <a:spLocks noGrp="1"/>
          </p:cNvSpPr>
          <p:nvPr>
            <p:ph type="title"/>
          </p:nvPr>
        </p:nvSpPr>
        <p:spPr/>
        <p:txBody>
          <a:bodyPr/>
          <a:lstStyle/>
          <a:p>
            <a:r>
              <a:rPr lang="en-US" dirty="0"/>
              <a:t>Pt 1. Our organizations and land</a:t>
            </a:r>
          </a:p>
        </p:txBody>
      </p:sp>
      <p:sp>
        <p:nvSpPr>
          <p:cNvPr id="3" name="Content Placeholder 2">
            <a:extLst>
              <a:ext uri="{FF2B5EF4-FFF2-40B4-BE49-F238E27FC236}">
                <a16:creationId xmlns:a16="http://schemas.microsoft.com/office/drawing/2014/main" xmlns="" id="{C303DFD5-FBF8-DE7A-D07D-A73396599523}"/>
              </a:ext>
            </a:extLst>
          </p:cNvPr>
          <p:cNvSpPr>
            <a:spLocks noGrp="1"/>
          </p:cNvSpPr>
          <p:nvPr>
            <p:ph idx="1"/>
          </p:nvPr>
        </p:nvSpPr>
        <p:spPr>
          <a:xfrm>
            <a:off x="838199" y="2609134"/>
            <a:ext cx="9527275" cy="2709893"/>
          </a:xfrm>
        </p:spPr>
        <p:txBody>
          <a:bodyPr>
            <a:normAutofit fontScale="92500"/>
          </a:bodyPr>
          <a:lstStyle/>
          <a:p>
            <a:r>
              <a:rPr lang="en-US" dirty="0">
                <a:latin typeface="Bahnschrift Light SemiCondensed" panose="020B0502040204020203" pitchFamily="34" charset="0"/>
              </a:rPr>
              <a:t>Typically, conservation organizations operate under the intention to protect land from development or extraction. To do this, they often hold land or easements that control land uses. In </a:t>
            </a:r>
            <a:r>
              <a:rPr lang="en-US" dirty="0">
                <a:latin typeface="Bahnschrift Light SemiCondensed" panose="020B0502040204020203" pitchFamily="34" charset="0"/>
                <a:hlinkClick r:id="rId2"/>
              </a:rPr>
              <a:t>her article for Wabanaki REACH</a:t>
            </a:r>
            <a:r>
              <a:rPr lang="en-US" dirty="0">
                <a:latin typeface="Bahnschrift Light SemiCondensed" panose="020B0502040204020203" pitchFamily="34" charset="0"/>
              </a:rPr>
              <a:t>, Erica </a:t>
            </a:r>
            <a:r>
              <a:rPr lang="en-US" dirty="0" err="1">
                <a:latin typeface="Bahnschrift Light SemiCondensed" panose="020B0502040204020203" pitchFamily="34" charset="0"/>
              </a:rPr>
              <a:t>Buswell</a:t>
            </a:r>
            <a:r>
              <a:rPr lang="en-US" dirty="0">
                <a:latin typeface="Bahnschrift Light SemiCondensed" panose="020B0502040204020203" pitchFamily="34" charset="0"/>
              </a:rPr>
              <a:t> describes how that “good intention” can be harmful to Wabanaki communities.</a:t>
            </a:r>
          </a:p>
          <a:p>
            <a:r>
              <a:rPr lang="en-US" dirty="0">
                <a:latin typeface="Bahnschrift Light SemiCondensed" panose="020B0502040204020203" pitchFamily="34" charset="0"/>
              </a:rPr>
              <a:t>Even when organizations attempt to return land to Indigenous communities, they can continue to hold onto control – as revealed </a:t>
            </a:r>
            <a:r>
              <a:rPr lang="en-US" dirty="0">
                <a:latin typeface="Bahnschrift Light SemiCondensed" panose="020B0502040204020203" pitchFamily="34" charset="0"/>
                <a:hlinkClick r:id="rId3"/>
              </a:rPr>
              <a:t>in this article about land return to Kashia and Esselen Tribes</a:t>
            </a:r>
            <a:r>
              <a:rPr lang="en-US" dirty="0">
                <a:latin typeface="Bahnschrift Light SemiCondensed" panose="020B0502040204020203" pitchFamily="34" charset="0"/>
              </a:rPr>
              <a:t> by Peggy Berryhill. </a:t>
            </a:r>
          </a:p>
        </p:txBody>
      </p:sp>
      <p:sp>
        <p:nvSpPr>
          <p:cNvPr id="5" name="Footer Placeholder 4">
            <a:extLst>
              <a:ext uri="{FF2B5EF4-FFF2-40B4-BE49-F238E27FC236}">
                <a16:creationId xmlns:a16="http://schemas.microsoft.com/office/drawing/2014/main" xmlns="" id="{6964B941-2C44-B6EF-7A5A-9BF5CAF62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C0AAEB-E374-50F3-7B82-0532CFDC146F}"/>
              </a:ext>
            </a:extLst>
          </p:cNvPr>
          <p:cNvSpPr>
            <a:spLocks noGrp="1"/>
          </p:cNvSpPr>
          <p:nvPr>
            <p:ph type="sldNum" sz="quarter" idx="12"/>
          </p:nvPr>
        </p:nvSpPr>
        <p:spPr/>
        <p:txBody>
          <a:bodyPr/>
          <a:lstStyle/>
          <a:p>
            <a:fld id="{81D2C36F-4504-47C0-B82F-A167342A2754}" type="slidenum">
              <a:rPr lang="en-US" smtClean="0"/>
              <a:t>25</a:t>
            </a:fld>
            <a:endParaRPr lang="en-US"/>
          </a:p>
        </p:txBody>
      </p:sp>
    </p:spTree>
    <p:extLst>
      <p:ext uri="{BB962C8B-B14F-4D97-AF65-F5344CB8AC3E}">
        <p14:creationId xmlns:p14="http://schemas.microsoft.com/office/powerpoint/2010/main" val="365094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31DAF-6033-D3B5-A027-E844EBC64ECE}"/>
              </a:ext>
            </a:extLst>
          </p:cNvPr>
          <p:cNvSpPr>
            <a:spLocks noGrp="1"/>
          </p:cNvSpPr>
          <p:nvPr>
            <p:ph type="title"/>
          </p:nvPr>
        </p:nvSpPr>
        <p:spPr/>
        <p:txBody>
          <a:bodyPr/>
          <a:lstStyle/>
          <a:p>
            <a:r>
              <a:rPr lang="en-US" dirty="0"/>
              <a:t>Pt 2. Our organizational culture</a:t>
            </a:r>
          </a:p>
        </p:txBody>
      </p:sp>
      <p:sp>
        <p:nvSpPr>
          <p:cNvPr id="3" name="Content Placeholder 2">
            <a:extLst>
              <a:ext uri="{FF2B5EF4-FFF2-40B4-BE49-F238E27FC236}">
                <a16:creationId xmlns:a16="http://schemas.microsoft.com/office/drawing/2014/main" xmlns="" id="{B7D40E32-FD26-BA85-E1FC-9EDCA6DCE761}"/>
              </a:ext>
            </a:extLst>
          </p:cNvPr>
          <p:cNvSpPr>
            <a:spLocks noGrp="1"/>
          </p:cNvSpPr>
          <p:nvPr>
            <p:ph sz="half" idx="1"/>
          </p:nvPr>
        </p:nvSpPr>
        <p:spPr/>
        <p:txBody>
          <a:bodyPr>
            <a:normAutofit/>
          </a:bodyPr>
          <a:lstStyle/>
          <a:p>
            <a:pPr marL="0" indent="0">
              <a:buNone/>
            </a:pPr>
            <a:r>
              <a:rPr lang="en-US" dirty="0">
                <a:solidFill>
                  <a:schemeClr val="tx1"/>
                </a:solidFill>
                <a:latin typeface="Bahnschrift Light SemiCondensed" panose="020B0502040204020203" pitchFamily="34" charset="0"/>
              </a:rPr>
              <a:t>Our organizations aren’t “neutral” spaces, but spaces often shaped by dominant white culture.</a:t>
            </a:r>
          </a:p>
          <a:p>
            <a:pPr marL="0" indent="0">
              <a:buNone/>
            </a:pPr>
            <a:r>
              <a:rPr lang="en-US" dirty="0">
                <a:solidFill>
                  <a:schemeClr val="tx1"/>
                </a:solidFill>
                <a:latin typeface="Bahnschrift Light SemiCondensed" panose="020B0502040204020203" pitchFamily="34" charset="0"/>
              </a:rPr>
              <a:t>Spend some time with </a:t>
            </a:r>
            <a:r>
              <a:rPr lang="en-US" dirty="0" err="1">
                <a:solidFill>
                  <a:schemeClr val="tx1"/>
                </a:solidFill>
                <a:latin typeface="Bahnschrift Light SemiCondensed" panose="020B0502040204020203" pitchFamily="34" charset="0"/>
              </a:rPr>
              <a:t>Tema</a:t>
            </a:r>
            <a:r>
              <a:rPr lang="en-US" dirty="0">
                <a:solidFill>
                  <a:schemeClr val="tx1"/>
                </a:solidFill>
                <a:latin typeface="Bahnschrift Light SemiCondensed" panose="020B0502040204020203" pitchFamily="34" charset="0"/>
              </a:rPr>
              <a:t> </a:t>
            </a:r>
            <a:r>
              <a:rPr lang="en-US" dirty="0" err="1" smtClean="0">
                <a:solidFill>
                  <a:schemeClr val="tx1"/>
                </a:solidFill>
                <a:latin typeface="Bahnschrift Light SemiCondensed" panose="020B0502040204020203" pitchFamily="34" charset="0"/>
              </a:rPr>
              <a:t>Okun’s</a:t>
            </a:r>
            <a:r>
              <a:rPr lang="en-US" dirty="0" smtClean="0">
                <a:solidFill>
                  <a:schemeClr val="tx1"/>
                </a:solidFill>
                <a:latin typeface="Bahnschrift Light SemiCondensed" panose="020B0502040204020203" pitchFamily="34" charset="0"/>
              </a:rPr>
              <a:t> detailed page on </a:t>
            </a:r>
            <a:r>
              <a:rPr lang="en-US" dirty="0" smtClean="0">
                <a:solidFill>
                  <a:schemeClr val="accent5"/>
                </a:solidFill>
                <a:latin typeface="Bahnschrift Light SemiCondensed" panose="020B0502040204020203" pitchFamily="34" charset="0"/>
                <a:hlinkClick r:id="rId2"/>
              </a:rPr>
              <a:t>White Supremacy Culture Characteristics</a:t>
            </a:r>
            <a:r>
              <a:rPr lang="en-US" dirty="0" smtClean="0">
                <a:latin typeface="Bahnschrift Light SemiCondensed" panose="020B0502040204020203" pitchFamily="34" charset="0"/>
              </a:rPr>
              <a:t> </a:t>
            </a:r>
            <a:r>
              <a:rPr lang="en-US" dirty="0" smtClean="0">
                <a:solidFill>
                  <a:schemeClr val="tx1"/>
                </a:solidFill>
                <a:latin typeface="Bahnschrift Light SemiCondensed" panose="020B0502040204020203" pitchFamily="34" charset="0"/>
              </a:rPr>
              <a:t>and </a:t>
            </a:r>
            <a:r>
              <a:rPr lang="en-US" dirty="0">
                <a:solidFill>
                  <a:schemeClr val="tx1"/>
                </a:solidFill>
                <a:latin typeface="Bahnschrift Light SemiCondensed" panose="020B0502040204020203" pitchFamily="34" charset="0"/>
              </a:rPr>
              <a:t>Community Centric Fundraising’s </a:t>
            </a:r>
            <a:r>
              <a:rPr lang="en-US" dirty="0">
                <a:latin typeface="Bahnschrift Light SemiCondensed" panose="020B0502040204020203" pitchFamily="34" charset="0"/>
                <a:hlinkClick r:id="rId3"/>
              </a:rPr>
              <a:t>critique of the non-profit industrial complex</a:t>
            </a:r>
            <a:r>
              <a:rPr lang="en-US" dirty="0">
                <a:latin typeface="Bahnschrift Light SemiCondensed" panose="020B0502040204020203" pitchFamily="34" charset="0"/>
              </a:rPr>
              <a:t>. </a:t>
            </a:r>
          </a:p>
        </p:txBody>
      </p:sp>
      <p:sp>
        <p:nvSpPr>
          <p:cNvPr id="6" name="Footer Placeholder 5">
            <a:extLst>
              <a:ext uri="{FF2B5EF4-FFF2-40B4-BE49-F238E27FC236}">
                <a16:creationId xmlns:a16="http://schemas.microsoft.com/office/drawing/2014/main" xmlns="" id="{DFD2C10B-3256-1A42-8792-A92AAFC11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3C195E-C1AB-4A42-C1D6-12504135C454}"/>
              </a:ext>
            </a:extLst>
          </p:cNvPr>
          <p:cNvSpPr>
            <a:spLocks noGrp="1"/>
          </p:cNvSpPr>
          <p:nvPr>
            <p:ph type="sldNum" sz="quarter" idx="12"/>
          </p:nvPr>
        </p:nvSpPr>
        <p:spPr/>
        <p:txBody>
          <a:bodyPr/>
          <a:lstStyle/>
          <a:p>
            <a:fld id="{81D2C36F-4504-47C0-B82F-A167342A2754}" type="slidenum">
              <a:rPr lang="en-US" smtClean="0"/>
              <a:t>26</a:t>
            </a:fld>
            <a:endParaRPr lang="en-US"/>
          </a:p>
        </p:txBody>
      </p:sp>
      <p:pic>
        <p:nvPicPr>
          <p:cNvPr id="8" name="Content Placeholder 7" descr="A picture containing timeline&#10;&#10;Description automatically generated">
            <a:extLst>
              <a:ext uri="{FF2B5EF4-FFF2-40B4-BE49-F238E27FC236}">
                <a16:creationId xmlns:a16="http://schemas.microsoft.com/office/drawing/2014/main" xmlns="" id="{3F0A2716-8EE6-0912-E7DD-378B8FB561B2}"/>
              </a:ext>
            </a:extLst>
          </p:cNvPr>
          <p:cNvPicPr>
            <a:picLocks noGrp="1" noChangeAspect="1"/>
          </p:cNvPicPr>
          <p:nvPr>
            <p:ph sz="half" idx="2"/>
          </p:nvPr>
        </p:nvPicPr>
        <p:blipFill>
          <a:blip r:embed="rId4"/>
          <a:stretch>
            <a:fillRect/>
          </a:stretch>
        </p:blipFill>
        <p:spPr>
          <a:xfrm>
            <a:off x="5718864" y="1947570"/>
            <a:ext cx="4827778" cy="3725136"/>
          </a:xfrm>
        </p:spPr>
      </p:pic>
      <p:sp>
        <p:nvSpPr>
          <p:cNvPr id="9" name="Date Placeholder 4">
            <a:extLst>
              <a:ext uri="{FF2B5EF4-FFF2-40B4-BE49-F238E27FC236}">
                <a16:creationId xmlns:a16="http://schemas.microsoft.com/office/drawing/2014/main" xmlns="" id="{C1346632-07E8-0358-7179-C3DC142D51A8}"/>
              </a:ext>
            </a:extLst>
          </p:cNvPr>
          <p:cNvSpPr txBox="1">
            <a:spLocks/>
          </p:cNvSpPr>
          <p:nvPr/>
        </p:nvSpPr>
        <p:spPr>
          <a:xfrm>
            <a:off x="5785954" y="5735861"/>
            <a:ext cx="3154896" cy="28707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Credit: </a:t>
            </a:r>
            <a:r>
              <a:rPr lang="en-US" dirty="0">
                <a:hlinkClick r:id="rId5"/>
              </a:rPr>
              <a:t>Mike muranski</a:t>
            </a:r>
            <a:r>
              <a:rPr lang="en-US" dirty="0"/>
              <a:t>, 2019</a:t>
            </a:r>
          </a:p>
        </p:txBody>
      </p:sp>
    </p:spTree>
    <p:extLst>
      <p:ext uri="{BB962C8B-B14F-4D97-AF65-F5344CB8AC3E}">
        <p14:creationId xmlns:p14="http://schemas.microsoft.com/office/powerpoint/2010/main" val="85245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27</a:t>
            </a:fld>
            <a:endParaRPr lang="en-US"/>
          </a:p>
        </p:txBody>
      </p:sp>
      <p:sp>
        <p:nvSpPr>
          <p:cNvPr id="5" name="Content Placeholder 9">
            <a:extLst>
              <a:ext uri="{FF2B5EF4-FFF2-40B4-BE49-F238E27FC236}">
                <a16:creationId xmlns:a16="http://schemas.microsoft.com/office/drawing/2014/main" xmlns="" id="{1DDC9D65-8070-8367-2BC1-6030544FF7DB}"/>
              </a:ext>
            </a:extLst>
          </p:cNvPr>
          <p:cNvSpPr txBox="1">
            <a:spLocks/>
          </p:cNvSpPr>
          <p:nvPr/>
        </p:nvSpPr>
        <p:spPr>
          <a:xfrm>
            <a:off x="6334565" y="2639975"/>
            <a:ext cx="4487136" cy="3121368"/>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Bahnschrift Light SemiCondensed" panose="020B0502040204020203" pitchFamily="34" charset="0"/>
              </a:rPr>
              <a:t>What characteristics do you recognize in your organization?</a:t>
            </a:r>
          </a:p>
          <a:p>
            <a:pPr marL="0" indent="0">
              <a:buNone/>
            </a:pPr>
            <a:r>
              <a:rPr lang="en-US" dirty="0">
                <a:solidFill>
                  <a:schemeClr val="bg1"/>
                </a:solidFill>
                <a:latin typeface="Bahnschrift Light SemiCondensed" panose="020B0502040204020203" pitchFamily="34" charset="0"/>
              </a:rPr>
              <a:t>What antidotes do you already identify with?</a:t>
            </a:r>
          </a:p>
          <a:p>
            <a:pPr marL="0" indent="0">
              <a:buNone/>
            </a:pPr>
            <a:r>
              <a:rPr lang="en-US" dirty="0">
                <a:solidFill>
                  <a:schemeClr val="bg1"/>
                </a:solidFill>
                <a:latin typeface="Bahnschrift Light SemiCondensed" panose="020B0502040204020203" pitchFamily="34" charset="0"/>
              </a:rPr>
              <a:t>What does it take for a landholding organization to overcome the legacy of competition and hoarding so it can share resources and technical expertise with others?</a:t>
            </a:r>
          </a:p>
          <a:p>
            <a:endParaRPr lang="en-US" dirty="0"/>
          </a:p>
        </p:txBody>
      </p:sp>
      <p:sp>
        <p:nvSpPr>
          <p:cNvPr id="6" name="Text Placeholder 4">
            <a:extLst>
              <a:ext uri="{FF2B5EF4-FFF2-40B4-BE49-F238E27FC236}">
                <a16:creationId xmlns:a16="http://schemas.microsoft.com/office/drawing/2014/main" xmlns="" id="{6EC1C0AC-FACE-0D62-2F27-A9E0FA82B0D6}"/>
              </a:ext>
            </a:extLst>
          </p:cNvPr>
          <p:cNvSpPr txBox="1">
            <a:spLocks/>
          </p:cNvSpPr>
          <p:nvPr/>
        </p:nvSpPr>
        <p:spPr>
          <a:xfrm>
            <a:off x="5862350" y="1806481"/>
            <a:ext cx="4487137" cy="602671"/>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DISCUSSION</a:t>
            </a:r>
          </a:p>
        </p:txBody>
      </p:sp>
    </p:spTree>
    <p:extLst>
      <p:ext uri="{BB962C8B-B14F-4D97-AF65-F5344CB8AC3E}">
        <p14:creationId xmlns:p14="http://schemas.microsoft.com/office/powerpoint/2010/main" val="170438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5: </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How can we grow past harmful narratives in our land work?</a:t>
            </a:r>
          </a:p>
          <a:p>
            <a:pPr marL="0" indent="0">
              <a:buNone/>
            </a:pPr>
            <a:endParaRPr lang="en-US" sz="3600" dirty="0"/>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28</a:t>
            </a:fld>
            <a:endParaRPr lang="en-US"/>
          </a:p>
        </p:txBody>
      </p:sp>
    </p:spTree>
    <p:extLst>
      <p:ext uri="{BB962C8B-B14F-4D97-AF65-F5344CB8AC3E}">
        <p14:creationId xmlns:p14="http://schemas.microsoft.com/office/powerpoint/2010/main" val="1512029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dress jumping in the air in front of a crowd of people&#10;&#10;Description automatically generated with low confidence">
            <a:extLst>
              <a:ext uri="{FF2B5EF4-FFF2-40B4-BE49-F238E27FC236}">
                <a16:creationId xmlns:a16="http://schemas.microsoft.com/office/drawing/2014/main" xmlns="" id="{BCBB80C1-2BDB-2789-B644-4F4B87E0B104}"/>
              </a:ext>
            </a:extLst>
          </p:cNvPr>
          <p:cNvPicPr>
            <a:picLocks noChangeAspect="1"/>
          </p:cNvPicPr>
          <p:nvPr/>
        </p:nvPicPr>
        <p:blipFill>
          <a:blip r:embed="rId2"/>
          <a:stretch>
            <a:fillRect/>
          </a:stretch>
        </p:blipFill>
        <p:spPr>
          <a:xfrm>
            <a:off x="4895635" y="470330"/>
            <a:ext cx="3733800" cy="2768600"/>
          </a:xfrm>
          <a:prstGeom prst="rect">
            <a:avLst/>
          </a:prstGeom>
        </p:spPr>
      </p:pic>
      <p:sp>
        <p:nvSpPr>
          <p:cNvPr id="7" name="Title 6">
            <a:extLst>
              <a:ext uri="{FF2B5EF4-FFF2-40B4-BE49-F238E27FC236}">
                <a16:creationId xmlns:a16="http://schemas.microsoft.com/office/drawing/2014/main" xmlns="" id="{4F14C284-C862-C46C-AF1E-244218FDD263}"/>
              </a:ext>
            </a:extLst>
          </p:cNvPr>
          <p:cNvSpPr>
            <a:spLocks noGrp="1"/>
          </p:cNvSpPr>
          <p:nvPr>
            <p:ph type="title"/>
          </p:nvPr>
        </p:nvSpPr>
        <p:spPr/>
        <p:txBody>
          <a:bodyPr>
            <a:normAutofit fontScale="90000"/>
          </a:bodyPr>
          <a:lstStyle/>
          <a:p>
            <a:r>
              <a:rPr lang="en-US" dirty="0"/>
              <a:t>Pt 1. Harmful stories can underlie conservation work</a:t>
            </a:r>
          </a:p>
        </p:txBody>
      </p:sp>
      <p:sp>
        <p:nvSpPr>
          <p:cNvPr id="16" name="Text Placeholder 15">
            <a:extLst>
              <a:ext uri="{FF2B5EF4-FFF2-40B4-BE49-F238E27FC236}">
                <a16:creationId xmlns:a16="http://schemas.microsoft.com/office/drawing/2014/main" xmlns="" id="{E28EA85A-E4BE-08F4-C603-393226760C06}"/>
              </a:ext>
            </a:extLst>
          </p:cNvPr>
          <p:cNvSpPr>
            <a:spLocks noGrp="1"/>
          </p:cNvSpPr>
          <p:nvPr>
            <p:ph type="body" sz="half" idx="2"/>
          </p:nvPr>
        </p:nvSpPr>
        <p:spPr>
          <a:xfrm>
            <a:off x="839787" y="2708881"/>
            <a:ext cx="3932237" cy="3577793"/>
          </a:xfrm>
        </p:spPr>
        <p:txBody>
          <a:bodyPr/>
          <a:lstStyle/>
          <a:p>
            <a:pPr marL="0" indent="0">
              <a:buNone/>
            </a:pPr>
            <a:r>
              <a:rPr lang="en-US" sz="1800" dirty="0">
                <a:solidFill>
                  <a:schemeClr val="tx1"/>
                </a:solidFill>
                <a:latin typeface="Bahnschrift Light SemiCondensed" panose="020B0502040204020203" pitchFamily="34" charset="0"/>
              </a:rPr>
              <a:t>Stories about land often erase (see Mali Obomsawin’s </a:t>
            </a:r>
            <a:r>
              <a:rPr lang="en-US" sz="1800" dirty="0">
                <a:latin typeface="Bahnschrift Light SemiCondensed" panose="020B0502040204020203" pitchFamily="34" charset="0"/>
                <a:hlinkClick r:id="rId3"/>
              </a:rPr>
              <a:t>The Myth of Native American Extinction Harms Everyone</a:t>
            </a:r>
            <a:r>
              <a:rPr lang="en-US" sz="1800" dirty="0">
                <a:solidFill>
                  <a:schemeClr val="tx1"/>
                </a:solidFill>
                <a:latin typeface="Bahnschrift Light SemiCondensed" panose="020B0502040204020203" pitchFamily="34" charset="0"/>
              </a:rPr>
              <a:t>)  or romanticize (see Angelo Villagomez’s </a:t>
            </a:r>
            <a:r>
              <a:rPr lang="en-US" sz="1800" dirty="0">
                <a:latin typeface="Bahnschrift Light SemiCondensed" panose="020B0502040204020203" pitchFamily="34" charset="0"/>
                <a:hlinkClick r:id="rId4"/>
              </a:rPr>
              <a:t>White Savior and Noble Savage Tropes</a:t>
            </a:r>
            <a:r>
              <a:rPr lang="en-US" sz="1800" dirty="0">
                <a:solidFill>
                  <a:schemeClr val="tx1"/>
                </a:solidFill>
                <a:latin typeface="Bahnschrift Light SemiCondensed" panose="020B0502040204020203" pitchFamily="34" charset="0"/>
              </a:rPr>
              <a:t>) Native communities</a:t>
            </a:r>
            <a:r>
              <a:rPr lang="en-US" dirty="0">
                <a:solidFill>
                  <a:schemeClr val="tx1"/>
                </a:solidFill>
                <a:latin typeface="Bahnschrift Light SemiCondensed" panose="020B0502040204020203" pitchFamily="34" charset="0"/>
              </a:rPr>
              <a:t>.</a:t>
            </a:r>
          </a:p>
        </p:txBody>
      </p:sp>
      <p:sp>
        <p:nvSpPr>
          <p:cNvPr id="5" name="Footer Placeholder 4">
            <a:extLst>
              <a:ext uri="{FF2B5EF4-FFF2-40B4-BE49-F238E27FC236}">
                <a16:creationId xmlns:a16="http://schemas.microsoft.com/office/drawing/2014/main" xmlns="" id="{5C11467B-75A3-99A0-1A3F-989C48C9BE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3E61EC-7334-F3DE-8A1B-2D26C18E34E9}"/>
              </a:ext>
            </a:extLst>
          </p:cNvPr>
          <p:cNvSpPr>
            <a:spLocks noGrp="1"/>
          </p:cNvSpPr>
          <p:nvPr>
            <p:ph type="sldNum" sz="quarter" idx="12"/>
          </p:nvPr>
        </p:nvSpPr>
        <p:spPr/>
        <p:txBody>
          <a:bodyPr/>
          <a:lstStyle/>
          <a:p>
            <a:fld id="{81D2C36F-4504-47C0-B82F-A167342A2754}" type="slidenum">
              <a:rPr lang="en-US" smtClean="0"/>
              <a:t>29</a:t>
            </a:fld>
            <a:endParaRPr lang="en-US"/>
          </a:p>
        </p:txBody>
      </p:sp>
      <p:pic>
        <p:nvPicPr>
          <p:cNvPr id="15" name="Picture 14" descr="A picture containing website&#10;&#10;Description automatically generated">
            <a:extLst>
              <a:ext uri="{FF2B5EF4-FFF2-40B4-BE49-F238E27FC236}">
                <a16:creationId xmlns:a16="http://schemas.microsoft.com/office/drawing/2014/main" xmlns="" id="{D36EA365-EDEE-8051-DA1A-3F58BF3862E7}"/>
              </a:ext>
            </a:extLst>
          </p:cNvPr>
          <p:cNvPicPr>
            <a:picLocks noChangeAspect="1"/>
          </p:cNvPicPr>
          <p:nvPr/>
        </p:nvPicPr>
        <p:blipFill rotWithShape="1">
          <a:blip r:embed="rId5"/>
          <a:srcRect l="4242" t="4099" r="5150"/>
          <a:stretch/>
        </p:blipFill>
        <p:spPr>
          <a:xfrm>
            <a:off x="6905884" y="2708881"/>
            <a:ext cx="3810000" cy="3279314"/>
          </a:xfrm>
          <a:prstGeom prst="rect">
            <a:avLst/>
          </a:prstGeom>
        </p:spPr>
      </p:pic>
      <p:cxnSp>
        <p:nvCxnSpPr>
          <p:cNvPr id="18" name="Straight Connector 17">
            <a:extLst>
              <a:ext uri="{FF2B5EF4-FFF2-40B4-BE49-F238E27FC236}">
                <a16:creationId xmlns:a16="http://schemas.microsoft.com/office/drawing/2014/main" xmlns="" id="{04420B2D-B1B0-7DD1-F783-F149A870ED67}"/>
              </a:ext>
            </a:extLst>
          </p:cNvPr>
          <p:cNvCxnSpPr>
            <a:cxnSpLocks/>
          </p:cNvCxnSpPr>
          <p:nvPr/>
        </p:nvCxnSpPr>
        <p:spPr>
          <a:xfrm>
            <a:off x="4772025" y="329184"/>
            <a:ext cx="0" cy="575462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6E80FE4-D680-F90B-34D3-0965E1DB0960}"/>
              </a:ext>
            </a:extLst>
          </p:cNvPr>
          <p:cNvSpPr txBox="1"/>
          <p:nvPr/>
        </p:nvSpPr>
        <p:spPr>
          <a:xfrm>
            <a:off x="4970507" y="3737084"/>
            <a:ext cx="1851579" cy="1815882"/>
          </a:xfrm>
          <a:prstGeom prst="rect">
            <a:avLst/>
          </a:prstGeom>
          <a:noFill/>
        </p:spPr>
        <p:txBody>
          <a:bodyPr wrap="square" rtlCol="0">
            <a:spAutoFit/>
          </a:bodyPr>
          <a:lstStyle/>
          <a:p>
            <a:r>
              <a:rPr lang="en-US" sz="1600" dirty="0">
                <a:solidFill>
                  <a:schemeClr val="accent1"/>
                </a:solidFill>
                <a:latin typeface="Bahnschrift Light SemiCondensed" panose="020B0502040204020203" pitchFamily="34" charset="0"/>
              </a:rPr>
              <a:t>Narratives can be visual, too. What stories do these two paintings tell about land and Native peoples in North America?</a:t>
            </a:r>
          </a:p>
        </p:txBody>
      </p:sp>
      <p:sp>
        <p:nvSpPr>
          <p:cNvPr id="23" name="TextBox 22">
            <a:extLst>
              <a:ext uri="{FF2B5EF4-FFF2-40B4-BE49-F238E27FC236}">
                <a16:creationId xmlns:a16="http://schemas.microsoft.com/office/drawing/2014/main" xmlns="" id="{DEC023FF-DF5F-1ADC-25F2-4671B36D0BE8}"/>
              </a:ext>
            </a:extLst>
          </p:cNvPr>
          <p:cNvSpPr txBox="1"/>
          <p:nvPr/>
        </p:nvSpPr>
        <p:spPr>
          <a:xfrm>
            <a:off x="8629886" y="438918"/>
            <a:ext cx="1572909" cy="430887"/>
          </a:xfrm>
          <a:prstGeom prst="rect">
            <a:avLst/>
          </a:prstGeom>
          <a:noFill/>
        </p:spPr>
        <p:txBody>
          <a:bodyPr wrap="square" rtlCol="0">
            <a:spAutoFit/>
          </a:bodyPr>
          <a:lstStyle/>
          <a:p>
            <a:r>
              <a:rPr lang="en-US" sz="1100" dirty="0">
                <a:solidFill>
                  <a:schemeClr val="accent1"/>
                </a:solidFill>
                <a:latin typeface="Bahnschrift Light SemiCondensed" panose="020B0502040204020203" pitchFamily="34" charset="0"/>
              </a:rPr>
              <a:t>American Progress – John Gast - 1872</a:t>
            </a:r>
          </a:p>
        </p:txBody>
      </p:sp>
      <p:sp>
        <p:nvSpPr>
          <p:cNvPr id="24" name="TextBox 23">
            <a:extLst>
              <a:ext uri="{FF2B5EF4-FFF2-40B4-BE49-F238E27FC236}">
                <a16:creationId xmlns:a16="http://schemas.microsoft.com/office/drawing/2014/main" xmlns="" id="{7B4E3EEF-F92E-5C22-0260-BE73A61E60A6}"/>
              </a:ext>
            </a:extLst>
          </p:cNvPr>
          <p:cNvSpPr txBox="1"/>
          <p:nvPr/>
        </p:nvSpPr>
        <p:spPr>
          <a:xfrm>
            <a:off x="8916988" y="2311697"/>
            <a:ext cx="1904713" cy="430887"/>
          </a:xfrm>
          <a:prstGeom prst="rect">
            <a:avLst/>
          </a:prstGeom>
          <a:noFill/>
        </p:spPr>
        <p:txBody>
          <a:bodyPr wrap="square" rtlCol="0">
            <a:spAutoFit/>
          </a:bodyPr>
          <a:lstStyle/>
          <a:p>
            <a:r>
              <a:rPr lang="en-US" sz="1100" dirty="0">
                <a:solidFill>
                  <a:schemeClr val="accent1"/>
                </a:solidFill>
                <a:latin typeface="Bahnschrift Light SemiCondensed" panose="020B0502040204020203" pitchFamily="34" charset="0"/>
              </a:rPr>
              <a:t>Reversing Manifest Destiny – Charles Hilliard - 2021</a:t>
            </a:r>
          </a:p>
        </p:txBody>
      </p:sp>
    </p:spTree>
    <p:extLst>
      <p:ext uri="{BB962C8B-B14F-4D97-AF65-F5344CB8AC3E}">
        <p14:creationId xmlns:p14="http://schemas.microsoft.com/office/powerpoint/2010/main" val="212391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28305-8B17-ACF7-DB54-1F1C5CEBD30C}"/>
              </a:ext>
            </a:extLst>
          </p:cNvPr>
          <p:cNvSpPr>
            <a:spLocks noGrp="1"/>
          </p:cNvSpPr>
          <p:nvPr>
            <p:ph type="title"/>
          </p:nvPr>
        </p:nvSpPr>
        <p:spPr/>
        <p:txBody>
          <a:bodyPr/>
          <a:lstStyle/>
          <a:p>
            <a:r>
              <a:rPr lang="en-US" dirty="0"/>
              <a:t>Structuring the self-guided course</a:t>
            </a:r>
          </a:p>
        </p:txBody>
      </p:sp>
      <p:sp>
        <p:nvSpPr>
          <p:cNvPr id="3" name="Content Placeholder 2">
            <a:extLst>
              <a:ext uri="{FF2B5EF4-FFF2-40B4-BE49-F238E27FC236}">
                <a16:creationId xmlns:a16="http://schemas.microsoft.com/office/drawing/2014/main" xmlns="" id="{F3989488-F0A4-C3A5-4143-C5D9BF766416}"/>
              </a:ext>
            </a:extLst>
          </p:cNvPr>
          <p:cNvSpPr>
            <a:spLocks noGrp="1"/>
          </p:cNvSpPr>
          <p:nvPr>
            <p:ph idx="1"/>
          </p:nvPr>
        </p:nvSpPr>
        <p:spPr>
          <a:xfrm>
            <a:off x="838199" y="2108595"/>
            <a:ext cx="9527275" cy="4031709"/>
          </a:xfrm>
        </p:spPr>
        <p:txBody>
          <a:bodyPr>
            <a:normAutofit fontScale="92500" lnSpcReduction="10000"/>
          </a:bodyPr>
          <a:lstStyle/>
          <a:p>
            <a:pPr marL="0" indent="0">
              <a:buNone/>
            </a:pPr>
            <a:r>
              <a:rPr lang="en-US" dirty="0">
                <a:solidFill>
                  <a:schemeClr val="tx1"/>
                </a:solidFill>
                <a:latin typeface="Bahnschrift Light SemiCondensed" panose="020B0502040204020203" pitchFamily="34" charset="0"/>
              </a:rPr>
              <a:t>This course is organized around 7 core questions to deepen your thinking around this work. Each question has…</a:t>
            </a:r>
          </a:p>
          <a:p>
            <a:r>
              <a:rPr lang="en-US" dirty="0">
                <a:solidFill>
                  <a:schemeClr val="tx1"/>
                </a:solidFill>
                <a:latin typeface="Bahnschrift Light SemiCondensed" panose="020B0502040204020203" pitchFamily="34" charset="0"/>
              </a:rPr>
              <a:t>Materials for learning: Links to readings, websites, short films, and podcasts that speak to the topic of the question. These materials will take anywhere from one to two hours to work through (and they could take longer, if you have more time to attend to them).</a:t>
            </a:r>
          </a:p>
          <a:p>
            <a:r>
              <a:rPr lang="en-US" dirty="0">
                <a:solidFill>
                  <a:schemeClr val="tx1"/>
                </a:solidFill>
                <a:latin typeface="Bahnschrift Light SemiCondensed" panose="020B0502040204020203" pitchFamily="34" charset="0"/>
              </a:rPr>
              <a:t>Discussion questions: Some starting points for conversation after reading the materials.</a:t>
            </a:r>
          </a:p>
          <a:p>
            <a:pPr marL="0" indent="0">
              <a:buNone/>
            </a:pPr>
            <a:r>
              <a:rPr lang="en-US" dirty="0">
                <a:solidFill>
                  <a:schemeClr val="tx1"/>
                </a:solidFill>
                <a:latin typeface="Bahnschrift Light SemiCondensed" panose="020B0502040204020203" pitchFamily="34" charset="0"/>
              </a:rPr>
              <a:t>This course works well when it’s approached with a team of co-learners! We recommend developing a learning team of 5-10 people in your organization who make a commitment to reviewing materials and meeting regularly (weekly, biweekly, or monthly) to discuss and share ideas.</a:t>
            </a:r>
          </a:p>
          <a:p>
            <a:pPr marL="0" indent="0">
              <a:buNone/>
            </a:pPr>
            <a:r>
              <a:rPr lang="en-US" dirty="0">
                <a:solidFill>
                  <a:schemeClr val="tx1"/>
                </a:solidFill>
                <a:latin typeface="Bahnschrift Light SemiCondensed" panose="020B0502040204020203" pitchFamily="34" charset="0"/>
              </a:rPr>
              <a:t>T</a:t>
            </a:r>
            <a:r>
              <a:rPr lang="en-US" b="1" dirty="0">
                <a:solidFill>
                  <a:schemeClr val="tx1"/>
                </a:solidFill>
                <a:latin typeface="Bahnschrift Light SemiCondensed" panose="020B0502040204020203" pitchFamily="34" charset="0"/>
              </a:rPr>
              <a:t>echnical note: </a:t>
            </a:r>
            <a:r>
              <a:rPr lang="en-US" dirty="0">
                <a:solidFill>
                  <a:schemeClr val="tx1"/>
                </a:solidFill>
                <a:latin typeface="Bahnschrift Light SemiCondensed" panose="020B0502040204020203" pitchFamily="34" charset="0"/>
              </a:rPr>
              <a:t>Please download the course file as .pptx and enable external content to access embedded videos.</a:t>
            </a:r>
          </a:p>
        </p:txBody>
      </p:sp>
      <p:sp>
        <p:nvSpPr>
          <p:cNvPr id="5" name="Footer Placeholder 4">
            <a:extLst>
              <a:ext uri="{FF2B5EF4-FFF2-40B4-BE49-F238E27FC236}">
                <a16:creationId xmlns:a16="http://schemas.microsoft.com/office/drawing/2014/main" xmlns="" id="{8D4345ED-1F8D-FC42-8E41-EA9A5DC26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DB612C-7DF5-1CCF-B1F1-19079AF00BDD}"/>
              </a:ext>
            </a:extLst>
          </p:cNvPr>
          <p:cNvSpPr>
            <a:spLocks noGrp="1"/>
          </p:cNvSpPr>
          <p:nvPr>
            <p:ph type="sldNum" sz="quarter" idx="12"/>
          </p:nvPr>
        </p:nvSpPr>
        <p:spPr/>
        <p:txBody>
          <a:bodyPr/>
          <a:lstStyle/>
          <a:p>
            <a:fld id="{81D2C36F-4504-47C0-B82F-A167342A2754}" type="slidenum">
              <a:rPr lang="en-US" smtClean="0"/>
              <a:t>3</a:t>
            </a:fld>
            <a:endParaRPr lang="en-US"/>
          </a:p>
        </p:txBody>
      </p:sp>
    </p:spTree>
    <p:extLst>
      <p:ext uri="{BB962C8B-B14F-4D97-AF65-F5344CB8AC3E}">
        <p14:creationId xmlns:p14="http://schemas.microsoft.com/office/powerpoint/2010/main" val="270440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58E0D-EFB6-3A67-8F29-1BFC860E2171}"/>
              </a:ext>
            </a:extLst>
          </p:cNvPr>
          <p:cNvSpPr>
            <a:spLocks noGrp="1"/>
          </p:cNvSpPr>
          <p:nvPr>
            <p:ph type="title"/>
          </p:nvPr>
        </p:nvSpPr>
        <p:spPr/>
        <p:txBody>
          <a:bodyPr/>
          <a:lstStyle/>
          <a:p>
            <a:r>
              <a:rPr lang="en-US" dirty="0"/>
              <a:t>Pt 2. Conservation signs still tell stories of erasure</a:t>
            </a:r>
          </a:p>
        </p:txBody>
      </p:sp>
      <p:pic>
        <p:nvPicPr>
          <p:cNvPr id="7" name="Online Media 6" descr="The Sign Speaks Volumes  - Islands &amp; Erasure Narratives">
            <a:hlinkClick r:id="" action="ppaction://media"/>
            <a:extLst>
              <a:ext uri="{FF2B5EF4-FFF2-40B4-BE49-F238E27FC236}">
                <a16:creationId xmlns:a16="http://schemas.microsoft.com/office/drawing/2014/main" xmlns="" id="{6C951A2A-0A27-058E-7C90-26E404C62F4E}"/>
              </a:ext>
            </a:extLst>
          </p:cNvPr>
          <p:cNvPicPr>
            <a:picLocks noGrp="1" noRot="1" noChangeAspect="1"/>
          </p:cNvPicPr>
          <p:nvPr>
            <p:ph idx="1"/>
            <a:videoFile r:link="rId1"/>
          </p:nvPr>
        </p:nvPicPr>
        <p:blipFill>
          <a:blip r:embed="rId3"/>
          <a:stretch>
            <a:fillRect/>
          </a:stretch>
        </p:blipFill>
        <p:spPr>
          <a:xfrm>
            <a:off x="718475" y="2141631"/>
            <a:ext cx="6451600" cy="3644900"/>
          </a:xfrm>
          <a:prstGeom prst="rect">
            <a:avLst/>
          </a:prstGeom>
        </p:spPr>
      </p:pic>
      <p:sp>
        <p:nvSpPr>
          <p:cNvPr id="4" name="Date Placeholder 3">
            <a:extLst>
              <a:ext uri="{FF2B5EF4-FFF2-40B4-BE49-F238E27FC236}">
                <a16:creationId xmlns:a16="http://schemas.microsoft.com/office/drawing/2014/main" xmlns="" id="{BF2776EA-7BBB-A41C-B021-80166AB7A13D}"/>
              </a:ext>
            </a:extLst>
          </p:cNvPr>
          <p:cNvSpPr>
            <a:spLocks noGrp="1"/>
          </p:cNvSpPr>
          <p:nvPr>
            <p:ph type="dt" sz="half" idx="10"/>
          </p:nvPr>
        </p:nvSpPr>
        <p:spPr>
          <a:xfrm>
            <a:off x="628652" y="6140304"/>
            <a:ext cx="9892886" cy="287075"/>
          </a:xfrm>
        </p:spPr>
        <p:txBody>
          <a:bodyPr/>
          <a:lstStyle/>
          <a:p>
            <a:r>
              <a:rPr lang="en-US" dirty="0"/>
              <a:t>Watch Time: 45 min</a:t>
            </a:r>
            <a:r>
              <a:rPr lang="en-US" dirty="0" smtClean="0"/>
              <a:t>.||| </a:t>
            </a:r>
            <a:r>
              <a:rPr lang="en-US" dirty="0"/>
              <a:t>Direct Link: </a:t>
            </a:r>
            <a:r>
              <a:rPr lang="en-US" dirty="0">
                <a:hlinkClick r:id="rId4"/>
              </a:rPr>
              <a:t>https://dawnlandreturn.org/first-light/updates/sign-speaks-volumes-islands-and-erasure-narratives</a:t>
            </a:r>
            <a:endParaRPr lang="en-US" dirty="0"/>
          </a:p>
        </p:txBody>
      </p:sp>
      <p:sp>
        <p:nvSpPr>
          <p:cNvPr id="5" name="Footer Placeholder 4">
            <a:extLst>
              <a:ext uri="{FF2B5EF4-FFF2-40B4-BE49-F238E27FC236}">
                <a16:creationId xmlns:a16="http://schemas.microsoft.com/office/drawing/2014/main" xmlns="" id="{C5F98CD1-6F90-9B99-DD3A-861F7D29C6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72A5D9-9589-6F70-100C-6319B2199DAA}"/>
              </a:ext>
            </a:extLst>
          </p:cNvPr>
          <p:cNvSpPr>
            <a:spLocks noGrp="1"/>
          </p:cNvSpPr>
          <p:nvPr>
            <p:ph type="sldNum" sz="quarter" idx="12"/>
          </p:nvPr>
        </p:nvSpPr>
        <p:spPr/>
        <p:txBody>
          <a:bodyPr/>
          <a:lstStyle/>
          <a:p>
            <a:fld id="{81D2C36F-4504-47C0-B82F-A167342A2754}" type="slidenum">
              <a:rPr lang="en-US" smtClean="0"/>
              <a:t>30</a:t>
            </a:fld>
            <a:endParaRPr lang="en-US"/>
          </a:p>
        </p:txBody>
      </p:sp>
      <p:sp>
        <p:nvSpPr>
          <p:cNvPr id="8" name="TextBox 7">
            <a:extLst>
              <a:ext uri="{FF2B5EF4-FFF2-40B4-BE49-F238E27FC236}">
                <a16:creationId xmlns:a16="http://schemas.microsoft.com/office/drawing/2014/main" xmlns="" id="{7FB9DE7C-3094-B1FE-AB30-297D0ECDB145}"/>
              </a:ext>
            </a:extLst>
          </p:cNvPr>
          <p:cNvSpPr txBox="1"/>
          <p:nvPr/>
        </p:nvSpPr>
        <p:spPr>
          <a:xfrm>
            <a:off x="7913000" y="3008040"/>
            <a:ext cx="2259349" cy="2062103"/>
          </a:xfrm>
          <a:prstGeom prst="rect">
            <a:avLst/>
          </a:prstGeom>
          <a:noFill/>
        </p:spPr>
        <p:txBody>
          <a:bodyPr wrap="square" rtlCol="0">
            <a:spAutoFit/>
          </a:bodyPr>
          <a:lstStyle/>
          <a:p>
            <a:r>
              <a:rPr lang="en-US" sz="1600" dirty="0">
                <a:latin typeface="Bahnschrift Light SemiCondensed" panose="020B0502040204020203" pitchFamily="34" charset="0"/>
              </a:rPr>
              <a:t>Watch this interview with Ann Pollard </a:t>
            </a:r>
            <a:r>
              <a:rPr lang="en-US" sz="1600" dirty="0" err="1">
                <a:latin typeface="Bahnschrift Light SemiCondensed" panose="020B0502040204020203" pitchFamily="34" charset="0"/>
              </a:rPr>
              <a:t>Ranco</a:t>
            </a:r>
            <a:r>
              <a:rPr lang="en-US" sz="1600" dirty="0">
                <a:latin typeface="Bahnschrift Light SemiCondensed" panose="020B0502040204020203" pitchFamily="34" charset="0"/>
              </a:rPr>
              <a:t> to understand one experience of encountering a sign on Native land that perpetuates an erasure narrative.</a:t>
            </a:r>
          </a:p>
        </p:txBody>
      </p:sp>
    </p:spTree>
    <p:extLst>
      <p:ext uri="{BB962C8B-B14F-4D97-AF65-F5344CB8AC3E}">
        <p14:creationId xmlns:p14="http://schemas.microsoft.com/office/powerpoint/2010/main" val="25810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644DF-06F9-A956-95B8-B6469C3203C9}"/>
              </a:ext>
            </a:extLst>
          </p:cNvPr>
          <p:cNvSpPr>
            <a:spLocks noGrp="1"/>
          </p:cNvSpPr>
          <p:nvPr>
            <p:ph type="title"/>
          </p:nvPr>
        </p:nvSpPr>
        <p:spPr/>
        <p:txBody>
          <a:bodyPr/>
          <a:lstStyle/>
          <a:p>
            <a:r>
              <a:rPr lang="en-US" dirty="0"/>
              <a:t>Pt 3. Changing narratives</a:t>
            </a:r>
          </a:p>
        </p:txBody>
      </p:sp>
      <p:sp>
        <p:nvSpPr>
          <p:cNvPr id="4" name="Content Placeholder 3">
            <a:extLst>
              <a:ext uri="{FF2B5EF4-FFF2-40B4-BE49-F238E27FC236}">
                <a16:creationId xmlns:a16="http://schemas.microsoft.com/office/drawing/2014/main" xmlns="" id="{CBC324E9-7AA1-90B3-3016-D43816F65760}"/>
              </a:ext>
            </a:extLst>
          </p:cNvPr>
          <p:cNvSpPr>
            <a:spLocks noGrp="1"/>
          </p:cNvSpPr>
          <p:nvPr>
            <p:ph sz="half" idx="2"/>
          </p:nvPr>
        </p:nvSpPr>
        <p:spPr/>
        <p:txBody>
          <a:bodyPr/>
          <a:lstStyle/>
          <a:p>
            <a:pPr marL="0" indent="0">
              <a:buNone/>
            </a:pPr>
            <a:r>
              <a:rPr lang="en-US" dirty="0">
                <a:solidFill>
                  <a:schemeClr val="tx1"/>
                </a:solidFill>
                <a:latin typeface="Bahnschrift Light SemiCondensed" panose="020B0502040204020203" pitchFamily="34" charset="0"/>
              </a:rPr>
              <a:t>For work with Wabanaki land access, it’s important to remember that storytelling and relationship are deeply intertwined. Review </a:t>
            </a:r>
            <a:r>
              <a:rPr lang="en-US" dirty="0">
                <a:latin typeface="Bahnschrift Light SemiCondensed" panose="020B0502040204020203" pitchFamily="34" charset="0"/>
                <a:hlinkClick r:id="rId2"/>
              </a:rPr>
              <a:t>these learnings from a Sunlight Media Collective + First Light workshop </a:t>
            </a:r>
            <a:r>
              <a:rPr lang="en-US" dirty="0">
                <a:solidFill>
                  <a:schemeClr val="tx1"/>
                </a:solidFill>
                <a:latin typeface="Bahnschrift Light SemiCondensed" panose="020B0502040204020203" pitchFamily="34" charset="0"/>
              </a:rPr>
              <a:t>on changing narratives, and consider: what is the underlying reason behind the story your organization is telling? Who benefits? Who is at the center?</a:t>
            </a:r>
          </a:p>
        </p:txBody>
      </p:sp>
      <p:sp>
        <p:nvSpPr>
          <p:cNvPr id="6" name="Footer Placeholder 5">
            <a:extLst>
              <a:ext uri="{FF2B5EF4-FFF2-40B4-BE49-F238E27FC236}">
                <a16:creationId xmlns:a16="http://schemas.microsoft.com/office/drawing/2014/main" xmlns="" id="{8C3A29FB-B2E4-530B-5C1E-234E23506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A44487-B037-1811-9849-76F6519C647E}"/>
              </a:ext>
            </a:extLst>
          </p:cNvPr>
          <p:cNvSpPr>
            <a:spLocks noGrp="1"/>
          </p:cNvSpPr>
          <p:nvPr>
            <p:ph type="sldNum" sz="quarter" idx="12"/>
          </p:nvPr>
        </p:nvSpPr>
        <p:spPr/>
        <p:txBody>
          <a:bodyPr/>
          <a:lstStyle/>
          <a:p>
            <a:fld id="{81D2C36F-4504-47C0-B82F-A167342A2754}" type="slidenum">
              <a:rPr lang="en-US" smtClean="0"/>
              <a:t>31</a:t>
            </a:fld>
            <a:endParaRPr lang="en-US"/>
          </a:p>
        </p:txBody>
      </p:sp>
      <p:sp>
        <p:nvSpPr>
          <p:cNvPr id="8" name="Content Placeholder 8">
            <a:extLst>
              <a:ext uri="{FF2B5EF4-FFF2-40B4-BE49-F238E27FC236}">
                <a16:creationId xmlns:a16="http://schemas.microsoft.com/office/drawing/2014/main" xmlns="" id="{DF1D21AA-D9D5-A129-1A0B-AD75993E894C}"/>
              </a:ext>
            </a:extLst>
          </p:cNvPr>
          <p:cNvSpPr>
            <a:spLocks noGrp="1"/>
          </p:cNvSpPr>
          <p:nvPr>
            <p:ph sz="half" idx="1"/>
          </p:nvPr>
        </p:nvSpPr>
        <p:spPr/>
        <p:txBody>
          <a:bodyPr>
            <a:normAutofit/>
          </a:bodyPr>
          <a:lstStyle/>
          <a:p>
            <a:pPr marL="0" indent="0">
              <a:buNone/>
            </a:pPr>
            <a:r>
              <a:rPr lang="en-US" sz="1800" b="0" i="0" u="none" strike="noStrike" dirty="0">
                <a:solidFill>
                  <a:schemeClr val="tx1"/>
                </a:solidFill>
                <a:effectLst/>
                <a:latin typeface="Bahnschrift Light SemiCondensed" panose="020B0502040204020203" pitchFamily="34" charset="0"/>
              </a:rPr>
              <a:t>Land acknowledgements offer a chance to counter erasure, but sometimes are symbolic narratives that don’t compel real action. </a:t>
            </a:r>
          </a:p>
          <a:p>
            <a:pPr marL="0" indent="0">
              <a:buNone/>
            </a:pPr>
            <a:r>
              <a:rPr lang="en-US" dirty="0">
                <a:solidFill>
                  <a:schemeClr val="tx1"/>
                </a:solidFill>
                <a:latin typeface="Bahnschrift Light SemiCondensed" panose="020B0502040204020203" pitchFamily="34" charset="0"/>
              </a:rPr>
              <a:t>Listen to this 2020 episode of</a:t>
            </a:r>
            <a:r>
              <a:rPr lang="en-US" dirty="0">
                <a:latin typeface="Bahnschrift Light SemiCondensed" panose="020B0502040204020203" pitchFamily="34" charset="0"/>
              </a:rPr>
              <a:t> </a:t>
            </a:r>
            <a:r>
              <a:rPr lang="en-US" dirty="0">
                <a:latin typeface="Bahnschrift Light SemiCondensed" panose="020B0502040204020203" pitchFamily="34" charset="0"/>
                <a:hlinkClick r:id="rId3"/>
              </a:rPr>
              <a:t>Dawnland Signals</a:t>
            </a:r>
            <a:r>
              <a:rPr lang="en-US" dirty="0">
                <a:latin typeface="Bahnschrift Light SemiCondensed" panose="020B0502040204020203" pitchFamily="34" charset="0"/>
              </a:rPr>
              <a:t> </a:t>
            </a:r>
            <a:r>
              <a:rPr lang="en-US" dirty="0">
                <a:solidFill>
                  <a:schemeClr val="tx1"/>
                </a:solidFill>
                <a:latin typeface="Bahnschrift Light SemiCondensed" panose="020B0502040204020203" pitchFamily="34" charset="0"/>
              </a:rPr>
              <a:t>to hear Maria Girouard, Esther Anne, Darren </a:t>
            </a:r>
            <a:r>
              <a:rPr lang="en-US" dirty="0" err="1">
                <a:solidFill>
                  <a:schemeClr val="tx1"/>
                </a:solidFill>
                <a:latin typeface="Bahnschrift Light SemiCondensed" panose="020B0502040204020203" pitchFamily="34" charset="0"/>
              </a:rPr>
              <a:t>Ranco</a:t>
            </a:r>
            <a:r>
              <a:rPr lang="en-US" dirty="0">
                <a:solidFill>
                  <a:schemeClr val="tx1"/>
                </a:solidFill>
                <a:latin typeface="Bahnschrift Light SemiCondensed" panose="020B0502040204020203" pitchFamily="34" charset="0"/>
              </a:rPr>
              <a:t>, and Diane </a:t>
            </a:r>
            <a:r>
              <a:rPr lang="en-US" dirty="0" err="1">
                <a:solidFill>
                  <a:schemeClr val="tx1"/>
                </a:solidFill>
                <a:latin typeface="Bahnschrift Light SemiCondensed" panose="020B0502040204020203" pitchFamily="34" charset="0"/>
              </a:rPr>
              <a:t>Oltarzewski</a:t>
            </a:r>
            <a:r>
              <a:rPr lang="en-US" dirty="0">
                <a:solidFill>
                  <a:schemeClr val="tx1"/>
                </a:solidFill>
                <a:latin typeface="Bahnschrift Light SemiCondensed" panose="020B0502040204020203" pitchFamily="34" charset="0"/>
              </a:rPr>
              <a:t> in conversation on land acknowledgements.</a:t>
            </a:r>
          </a:p>
        </p:txBody>
      </p:sp>
      <p:sp>
        <p:nvSpPr>
          <p:cNvPr id="9" name="Date Placeholder 3">
            <a:extLst>
              <a:ext uri="{FF2B5EF4-FFF2-40B4-BE49-F238E27FC236}">
                <a16:creationId xmlns:a16="http://schemas.microsoft.com/office/drawing/2014/main" xmlns="" id="{5E97A74C-24EC-1F1B-761D-5685CBDF41CF}"/>
              </a:ext>
            </a:extLst>
          </p:cNvPr>
          <p:cNvSpPr txBox="1">
            <a:spLocks/>
          </p:cNvSpPr>
          <p:nvPr/>
        </p:nvSpPr>
        <p:spPr>
          <a:xfrm>
            <a:off x="684568" y="6140304"/>
            <a:ext cx="3154896" cy="28707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Listen time: 54 min</a:t>
            </a:r>
            <a:endParaRPr lang="en-US" dirty="0"/>
          </a:p>
        </p:txBody>
      </p:sp>
    </p:spTree>
    <p:extLst>
      <p:ext uri="{BB962C8B-B14F-4D97-AF65-F5344CB8AC3E}">
        <p14:creationId xmlns:p14="http://schemas.microsoft.com/office/powerpoint/2010/main" val="105858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32</a:t>
            </a:fld>
            <a:endParaRPr lang="en-US"/>
          </a:p>
        </p:txBody>
      </p:sp>
      <p:sp>
        <p:nvSpPr>
          <p:cNvPr id="5" name="Content Placeholder 9">
            <a:extLst>
              <a:ext uri="{FF2B5EF4-FFF2-40B4-BE49-F238E27FC236}">
                <a16:creationId xmlns:a16="http://schemas.microsoft.com/office/drawing/2014/main" xmlns="" id="{1DDC9D65-8070-8367-2BC1-6030544FF7DB}"/>
              </a:ext>
            </a:extLst>
          </p:cNvPr>
          <p:cNvSpPr txBox="1">
            <a:spLocks/>
          </p:cNvSpPr>
          <p:nvPr/>
        </p:nvSpPr>
        <p:spPr>
          <a:xfrm>
            <a:off x="5950530" y="2713127"/>
            <a:ext cx="5705021" cy="3121368"/>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Where does your organization share narratives about its work with Wabanaki communities? (E.g. funding proposals, reserve signage, press releases, teaching programs, land acknowledgements?) What narratives do you see in these?</a:t>
            </a:r>
          </a:p>
          <a:p>
            <a:pPr marL="685800" indent="0" fontAlgn="base">
              <a:spcBef>
                <a:spcPts val="0"/>
              </a:spcBef>
              <a:buFont typeface="Arial" panose="020B0604020202020204" pitchFamily="34" charset="0"/>
              <a:buNone/>
            </a:pPr>
            <a:endParaRPr lang="en-US" dirty="0">
              <a:solidFill>
                <a:schemeClr val="bg1"/>
              </a:solidFill>
              <a:latin typeface="Bahnschrift Light SemiCondensed" panose="020B0502040204020203" pitchFamily="34" charset="0"/>
            </a:endParaRPr>
          </a:p>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What changes could your organization make to reflect more on its storytelling?</a:t>
            </a:r>
          </a:p>
          <a:p>
            <a:pPr marL="685800" indent="0" fontAlgn="base">
              <a:spcBef>
                <a:spcPts val="0"/>
              </a:spcBef>
              <a:buFont typeface="Arial" panose="020B0604020202020204" pitchFamily="34" charset="0"/>
              <a:buNone/>
            </a:pPr>
            <a:endParaRPr lang="en-US" dirty="0">
              <a:solidFill>
                <a:schemeClr val="bg1"/>
              </a:solidFill>
              <a:latin typeface="Bahnschrift Light SemiCondensed" panose="020B0502040204020203" pitchFamily="34" charset="0"/>
            </a:endParaRPr>
          </a:p>
        </p:txBody>
      </p:sp>
      <p:sp>
        <p:nvSpPr>
          <p:cNvPr id="6" name="Text Placeholder 4">
            <a:extLst>
              <a:ext uri="{FF2B5EF4-FFF2-40B4-BE49-F238E27FC236}">
                <a16:creationId xmlns:a16="http://schemas.microsoft.com/office/drawing/2014/main" xmlns="" id="{6EC1C0AC-FACE-0D62-2F27-A9E0FA82B0D6}"/>
              </a:ext>
            </a:extLst>
          </p:cNvPr>
          <p:cNvSpPr txBox="1">
            <a:spLocks/>
          </p:cNvSpPr>
          <p:nvPr/>
        </p:nvSpPr>
        <p:spPr>
          <a:xfrm>
            <a:off x="5862350" y="1806481"/>
            <a:ext cx="4487137" cy="602671"/>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DISCUSSION</a:t>
            </a:r>
          </a:p>
        </p:txBody>
      </p:sp>
    </p:spTree>
    <p:extLst>
      <p:ext uri="{BB962C8B-B14F-4D97-AF65-F5344CB8AC3E}">
        <p14:creationId xmlns:p14="http://schemas.microsoft.com/office/powerpoint/2010/main" val="3346523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6: </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How are organizations with relationships to land showing up in new ways? </a:t>
            </a:r>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33</a:t>
            </a:fld>
            <a:endParaRPr lang="en-US"/>
          </a:p>
        </p:txBody>
      </p:sp>
    </p:spTree>
    <p:extLst>
      <p:ext uri="{BB962C8B-B14F-4D97-AF65-F5344CB8AC3E}">
        <p14:creationId xmlns:p14="http://schemas.microsoft.com/office/powerpoint/2010/main" val="130850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3FB3C47-F089-278A-8CFC-9389C520D2B7}"/>
              </a:ext>
            </a:extLst>
          </p:cNvPr>
          <p:cNvSpPr>
            <a:spLocks noGrp="1"/>
          </p:cNvSpPr>
          <p:nvPr>
            <p:ph type="title"/>
          </p:nvPr>
        </p:nvSpPr>
        <p:spPr/>
        <p:txBody>
          <a:bodyPr>
            <a:normAutofit/>
          </a:bodyPr>
          <a:lstStyle/>
          <a:p>
            <a:r>
              <a:rPr lang="en-US" dirty="0"/>
              <a:t>Pt 1. Organizations can show up for Native-led efforts</a:t>
            </a:r>
          </a:p>
        </p:txBody>
      </p:sp>
      <p:sp>
        <p:nvSpPr>
          <p:cNvPr id="8" name="Content Placeholder 7">
            <a:extLst>
              <a:ext uri="{FF2B5EF4-FFF2-40B4-BE49-F238E27FC236}">
                <a16:creationId xmlns:a16="http://schemas.microsoft.com/office/drawing/2014/main" xmlns="" id="{19A8BB81-E1B9-9BE6-B112-27A93C2FA3F8}"/>
              </a:ext>
            </a:extLst>
          </p:cNvPr>
          <p:cNvSpPr>
            <a:spLocks noGrp="1"/>
          </p:cNvSpPr>
          <p:nvPr>
            <p:ph idx="1"/>
          </p:nvPr>
        </p:nvSpPr>
        <p:spPr/>
        <p:txBody>
          <a:bodyPr>
            <a:normAutofit lnSpcReduction="10000"/>
          </a:bodyPr>
          <a:lstStyle/>
          <a:p>
            <a:pPr marL="0" indent="0">
              <a:buNone/>
            </a:pPr>
            <a:r>
              <a:rPr lang="en-US" dirty="0">
                <a:solidFill>
                  <a:schemeClr val="tx1"/>
                </a:solidFill>
                <a:latin typeface="Bahnschrift Light SemiCondensed" panose="020B0502040204020203" pitchFamily="34" charset="0"/>
              </a:rPr>
              <a:t>Native leadership has created space for non-native organizations to contribute to various projects. Here are a few examples from Wabanaki homelands: </a:t>
            </a:r>
          </a:p>
          <a:p>
            <a:r>
              <a:rPr lang="en-US" dirty="0" smtClean="0">
                <a:solidFill>
                  <a:schemeClr val="tx1"/>
                </a:solidFill>
                <a:latin typeface="Bahnschrift Light SemiCondensed" panose="020B0502040204020203" pitchFamily="34" charset="0"/>
              </a:rPr>
              <a:t>Monitoring and preventing the spread of Emerald </a:t>
            </a:r>
            <a:r>
              <a:rPr lang="en-US" dirty="0">
                <a:solidFill>
                  <a:schemeClr val="tx1"/>
                </a:solidFill>
                <a:latin typeface="Bahnschrift Light SemiCondensed" panose="020B0502040204020203" pitchFamily="34" charset="0"/>
              </a:rPr>
              <a:t>Ash </a:t>
            </a:r>
            <a:r>
              <a:rPr lang="en-US" dirty="0" smtClean="0">
                <a:solidFill>
                  <a:schemeClr val="tx1"/>
                </a:solidFill>
                <a:latin typeface="Bahnschrift Light SemiCondensed" panose="020B0502040204020203" pitchFamily="34" charset="0"/>
              </a:rPr>
              <a:t>Borer, and ensuring ongoing access to ash for </a:t>
            </a:r>
            <a:r>
              <a:rPr lang="en-US" dirty="0" err="1" smtClean="0">
                <a:solidFill>
                  <a:schemeClr val="tx1"/>
                </a:solidFill>
                <a:latin typeface="Bahnschrift Light SemiCondensed" panose="020B0502040204020203" pitchFamily="34" charset="0"/>
              </a:rPr>
              <a:t>Wabanaki</a:t>
            </a:r>
            <a:r>
              <a:rPr lang="en-US" dirty="0" smtClean="0">
                <a:solidFill>
                  <a:schemeClr val="tx1"/>
                </a:solidFill>
                <a:latin typeface="Bahnschrift Light SemiCondensed" panose="020B0502040204020203" pitchFamily="34" charset="0"/>
              </a:rPr>
              <a:t> people: </a:t>
            </a:r>
            <a:r>
              <a:rPr lang="en-US" dirty="0" smtClean="0">
                <a:solidFill>
                  <a:schemeClr val="tx1"/>
                </a:solidFill>
                <a:latin typeface="Bahnschrift Light SemiCondensed" panose="020B0502040204020203" pitchFamily="34" charset="0"/>
                <a:hlinkClick r:id="rId2"/>
              </a:rPr>
              <a:t>Ash Protection Collaboration Across </a:t>
            </a:r>
            <a:r>
              <a:rPr lang="en-US" dirty="0" err="1" smtClean="0">
                <a:solidFill>
                  <a:schemeClr val="tx1"/>
                </a:solidFill>
                <a:latin typeface="Bahnschrift Light SemiCondensed" panose="020B0502040204020203" pitchFamily="34" charset="0"/>
                <a:hlinkClick r:id="rId2"/>
              </a:rPr>
              <a:t>Wabanakik</a:t>
            </a:r>
            <a:endParaRPr lang="en-US" dirty="0">
              <a:solidFill>
                <a:schemeClr val="tx1"/>
              </a:solidFill>
              <a:latin typeface="Bahnschrift Light SemiCondensed" panose="020B0502040204020203" pitchFamily="34" charset="0"/>
            </a:endParaRPr>
          </a:p>
          <a:p>
            <a:r>
              <a:rPr lang="en-US" dirty="0" smtClean="0">
                <a:solidFill>
                  <a:schemeClr val="tx1"/>
                </a:solidFill>
                <a:latin typeface="Bahnschrift Light SemiCondensed" panose="020B0502040204020203" pitchFamily="34" charset="0"/>
              </a:rPr>
              <a:t>Advocacy networks </a:t>
            </a:r>
            <a:r>
              <a:rPr lang="en-US" dirty="0">
                <a:solidFill>
                  <a:schemeClr val="tx1"/>
                </a:solidFill>
                <a:latin typeface="Bahnschrift Light SemiCondensed" panose="020B0502040204020203" pitchFamily="34" charset="0"/>
              </a:rPr>
              <a:t>to help </a:t>
            </a:r>
            <a:r>
              <a:rPr lang="en-US" dirty="0" smtClean="0">
                <a:solidFill>
                  <a:schemeClr val="tx1"/>
                </a:solidFill>
                <a:latin typeface="Bahnschrift Light SemiCondensed" panose="020B0502040204020203" pitchFamily="34" charset="0"/>
              </a:rPr>
              <a:t>support the push for </a:t>
            </a:r>
            <a:r>
              <a:rPr lang="en-US" dirty="0" err="1" smtClean="0">
                <a:solidFill>
                  <a:schemeClr val="tx1"/>
                </a:solidFill>
                <a:latin typeface="Bahnschrift Light SemiCondensed" panose="020B0502040204020203" pitchFamily="34" charset="0"/>
              </a:rPr>
              <a:t>Wabanaki</a:t>
            </a:r>
            <a:r>
              <a:rPr lang="en-US" dirty="0" smtClean="0">
                <a:solidFill>
                  <a:schemeClr val="tx1"/>
                </a:solidFill>
                <a:latin typeface="Bahnschrift Light SemiCondensed" panose="020B0502040204020203" pitchFamily="34" charset="0"/>
              </a:rPr>
              <a:t> Sovereignty: </a:t>
            </a:r>
            <a:r>
              <a:rPr lang="en-US" dirty="0" err="1" smtClean="0">
                <a:latin typeface="Bahnschrift Light SemiCondensed" panose="020B0502040204020203" pitchFamily="34" charset="0"/>
                <a:hlinkClick r:id="rId3"/>
              </a:rPr>
              <a:t>Wabanaki</a:t>
            </a:r>
            <a:r>
              <a:rPr lang="en-US" dirty="0" smtClean="0">
                <a:latin typeface="Bahnschrift Light SemiCondensed" panose="020B0502040204020203" pitchFamily="34" charset="0"/>
                <a:hlinkClick r:id="rId3"/>
              </a:rPr>
              <a:t> Alliance Coalition</a:t>
            </a:r>
            <a:endParaRPr lang="en-US" dirty="0" smtClean="0">
              <a:solidFill>
                <a:schemeClr val="tx1"/>
              </a:solidFill>
              <a:latin typeface="Bahnschrift Light SemiCondensed" panose="020B0502040204020203" pitchFamily="34" charset="0"/>
            </a:endParaRPr>
          </a:p>
          <a:p>
            <a:r>
              <a:rPr lang="en-US" dirty="0" smtClean="0">
                <a:solidFill>
                  <a:schemeClr val="tx1"/>
                </a:solidFill>
                <a:latin typeface="Bahnschrift Light SemiCondensed" panose="020B0502040204020203" pitchFamily="34" charset="0"/>
              </a:rPr>
              <a:t>Tribal, State, Federal, and organizational partnerships for </a:t>
            </a:r>
            <a:r>
              <a:rPr lang="en-US" dirty="0" err="1" smtClean="0">
                <a:solidFill>
                  <a:schemeClr val="tx1"/>
                </a:solidFill>
                <a:latin typeface="Bahnschrift Light SemiCondensed" panose="020B0502040204020203" pitchFamily="34" charset="0"/>
              </a:rPr>
              <a:t>widescale</a:t>
            </a:r>
            <a:r>
              <a:rPr lang="en-US" dirty="0" smtClean="0">
                <a:solidFill>
                  <a:schemeClr val="tx1"/>
                </a:solidFill>
                <a:latin typeface="Bahnschrift Light SemiCondensed" panose="020B0502040204020203" pitchFamily="34" charset="0"/>
              </a:rPr>
              <a:t> restoration projects:  </a:t>
            </a:r>
            <a:r>
              <a:rPr lang="en-US" dirty="0" smtClean="0">
                <a:latin typeface="Bahnschrift Light SemiCondensed" panose="020B0502040204020203" pitchFamily="34" charset="0"/>
                <a:hlinkClick r:id="rId4"/>
              </a:rPr>
              <a:t>Penobscot River restoration</a:t>
            </a:r>
            <a:r>
              <a:rPr lang="en-US" dirty="0" smtClean="0">
                <a:latin typeface="Bahnschrift Light SemiCondensed" panose="020B0502040204020203" pitchFamily="34" charset="0"/>
              </a:rPr>
              <a:t> </a:t>
            </a:r>
            <a:r>
              <a:rPr lang="en-US" dirty="0" smtClean="0">
                <a:solidFill>
                  <a:schemeClr val="tx1"/>
                </a:solidFill>
                <a:latin typeface="Bahnschrift Light SemiCondensed" panose="020B0502040204020203" pitchFamily="34" charset="0"/>
              </a:rPr>
              <a:t>(2004 – 2016)</a:t>
            </a:r>
          </a:p>
          <a:p>
            <a:pPr marL="0" indent="0">
              <a:buNone/>
            </a:pPr>
            <a:r>
              <a:rPr lang="en-US" dirty="0" smtClean="0">
                <a:solidFill>
                  <a:schemeClr val="tx1"/>
                </a:solidFill>
                <a:latin typeface="Bahnschrift Light SemiCondensed" panose="020B0502040204020203" pitchFamily="34" charset="0"/>
              </a:rPr>
              <a:t>(</a:t>
            </a:r>
            <a:r>
              <a:rPr lang="en-US" dirty="0">
                <a:solidFill>
                  <a:schemeClr val="tx1"/>
                </a:solidFill>
                <a:latin typeface="Bahnschrift Light SemiCondensed" panose="020B0502040204020203" pitchFamily="34" charset="0"/>
              </a:rPr>
              <a:t>Note: These are just a sampling of examples. What other cases do you know of?)</a:t>
            </a:r>
          </a:p>
        </p:txBody>
      </p:sp>
      <p:sp>
        <p:nvSpPr>
          <p:cNvPr id="5" name="Footer Placeholder 4">
            <a:extLst>
              <a:ext uri="{FF2B5EF4-FFF2-40B4-BE49-F238E27FC236}">
                <a16:creationId xmlns:a16="http://schemas.microsoft.com/office/drawing/2014/main" xmlns="" id="{DA954C25-02C7-1DEA-C831-CCF97803B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C6B85A-1BE4-5F56-EFFA-A54442F32EA9}"/>
              </a:ext>
            </a:extLst>
          </p:cNvPr>
          <p:cNvSpPr>
            <a:spLocks noGrp="1"/>
          </p:cNvSpPr>
          <p:nvPr>
            <p:ph type="sldNum" sz="quarter" idx="12"/>
          </p:nvPr>
        </p:nvSpPr>
        <p:spPr/>
        <p:txBody>
          <a:bodyPr/>
          <a:lstStyle/>
          <a:p>
            <a:fld id="{81D2C36F-4504-47C0-B82F-A167342A2754}" type="slidenum">
              <a:rPr lang="en-US" smtClean="0"/>
              <a:t>34</a:t>
            </a:fld>
            <a:endParaRPr lang="en-US"/>
          </a:p>
        </p:txBody>
      </p:sp>
    </p:spTree>
    <p:extLst>
      <p:ext uri="{BB962C8B-B14F-4D97-AF65-F5344CB8AC3E}">
        <p14:creationId xmlns:p14="http://schemas.microsoft.com/office/powerpoint/2010/main" val="220426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DCF733F-A928-B660-26E4-0FEA0E129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179" y="1976916"/>
            <a:ext cx="3551411" cy="3551411"/>
          </a:xfrm>
          <a:prstGeom prst="rect">
            <a:avLst/>
          </a:prstGeom>
        </p:spPr>
      </p:pic>
      <p:sp>
        <p:nvSpPr>
          <p:cNvPr id="7" name="Title 6">
            <a:extLst>
              <a:ext uri="{FF2B5EF4-FFF2-40B4-BE49-F238E27FC236}">
                <a16:creationId xmlns:a16="http://schemas.microsoft.com/office/drawing/2014/main" xmlns="" id="{83FB3C47-F089-278A-8CFC-9389C520D2B7}"/>
              </a:ext>
            </a:extLst>
          </p:cNvPr>
          <p:cNvSpPr>
            <a:spLocks noGrp="1"/>
          </p:cNvSpPr>
          <p:nvPr>
            <p:ph type="title"/>
          </p:nvPr>
        </p:nvSpPr>
        <p:spPr/>
        <p:txBody>
          <a:bodyPr>
            <a:normAutofit/>
          </a:bodyPr>
          <a:lstStyle/>
          <a:p>
            <a:r>
              <a:rPr lang="en-US" dirty="0"/>
              <a:t>Pt 2. Organizations can work together to offer collective solidarity</a:t>
            </a:r>
          </a:p>
        </p:txBody>
      </p:sp>
      <p:sp>
        <p:nvSpPr>
          <p:cNvPr id="8" name="Content Placeholder 7">
            <a:extLst>
              <a:ext uri="{FF2B5EF4-FFF2-40B4-BE49-F238E27FC236}">
                <a16:creationId xmlns:a16="http://schemas.microsoft.com/office/drawing/2014/main" xmlns="" id="{19A8BB81-E1B9-9BE6-B112-27A93C2FA3F8}"/>
              </a:ext>
            </a:extLst>
          </p:cNvPr>
          <p:cNvSpPr>
            <a:spLocks noGrp="1"/>
          </p:cNvSpPr>
          <p:nvPr>
            <p:ph idx="1"/>
          </p:nvPr>
        </p:nvSpPr>
        <p:spPr>
          <a:xfrm>
            <a:off x="621385" y="2121295"/>
            <a:ext cx="6122315" cy="3925937"/>
          </a:xfrm>
        </p:spPr>
        <p:txBody>
          <a:bodyPr>
            <a:normAutofit fontScale="85000" lnSpcReduction="20000"/>
          </a:bodyPr>
          <a:lstStyle/>
          <a:p>
            <a:pPr marL="0" indent="0">
              <a:buNone/>
            </a:pPr>
            <a:r>
              <a:rPr lang="en-US" sz="1900" dirty="0">
                <a:solidFill>
                  <a:schemeClr val="tx1"/>
                </a:solidFill>
                <a:latin typeface="Bahnschrift Light SemiCondensed" panose="020B0502040204020203" pitchFamily="34" charset="0"/>
              </a:rPr>
              <a:t>In Maine, non-native organizations have made a commitment to return land and resources to Wabanaki communities through their involvement with First Light. The guiding belief of First Light is that we can do more to return land and resources when we work together than we work individually. Towards this future, First Light organizations are…</a:t>
            </a:r>
          </a:p>
          <a:p>
            <a:r>
              <a:rPr lang="en-US" sz="1900" dirty="0">
                <a:solidFill>
                  <a:schemeClr val="tx1"/>
                </a:solidFill>
                <a:latin typeface="Bahnschrift Light SemiCondensed" panose="020B0502040204020203" pitchFamily="34" charset="0"/>
              </a:rPr>
              <a:t>Listening to guidance from the </a:t>
            </a:r>
            <a:r>
              <a:rPr lang="en-US" sz="1900" dirty="0" err="1" smtClean="0">
                <a:solidFill>
                  <a:schemeClr val="tx1"/>
                </a:solidFill>
                <a:latin typeface="Bahnschrift Light SemiCondensed" panose="020B0502040204020203" pitchFamily="34" charset="0"/>
                <a:hlinkClick r:id="rId3"/>
              </a:rPr>
              <a:t>Wabanaki</a:t>
            </a:r>
            <a:r>
              <a:rPr lang="en-US" sz="1900" dirty="0" smtClean="0">
                <a:solidFill>
                  <a:schemeClr val="tx1"/>
                </a:solidFill>
                <a:latin typeface="Bahnschrift Light SemiCondensed" panose="020B0502040204020203" pitchFamily="34" charset="0"/>
                <a:hlinkClick r:id="rId3"/>
              </a:rPr>
              <a:t> Commission on Land and Stewardship</a:t>
            </a:r>
            <a:r>
              <a:rPr lang="en-US" sz="1900" dirty="0" smtClean="0">
                <a:solidFill>
                  <a:schemeClr val="tx1"/>
                </a:solidFill>
                <a:latin typeface="Bahnschrift Light SemiCondensed" panose="020B0502040204020203" pitchFamily="34" charset="0"/>
              </a:rPr>
              <a:t>, </a:t>
            </a:r>
            <a:r>
              <a:rPr lang="en-US" sz="1900" dirty="0">
                <a:solidFill>
                  <a:schemeClr val="tx1"/>
                </a:solidFill>
                <a:latin typeface="Bahnschrift Light SemiCondensed" panose="020B0502040204020203" pitchFamily="34" charset="0"/>
              </a:rPr>
              <a:t>the intertribal body (seated since 2020)</a:t>
            </a:r>
          </a:p>
          <a:p>
            <a:r>
              <a:rPr lang="en-US" sz="1900" dirty="0">
                <a:solidFill>
                  <a:schemeClr val="tx1"/>
                </a:solidFill>
                <a:latin typeface="Bahnschrift Light SemiCondensed" panose="020B0502040204020203" pitchFamily="34" charset="0"/>
              </a:rPr>
              <a:t>Contributing financial resources to the </a:t>
            </a:r>
            <a:r>
              <a:rPr lang="en-US" sz="1900" dirty="0">
                <a:solidFill>
                  <a:schemeClr val="tx1"/>
                </a:solidFill>
                <a:latin typeface="Bahnschrift Light SemiCondensed" panose="020B0502040204020203" pitchFamily="34" charset="0"/>
                <a:hlinkClick r:id="rId4"/>
              </a:rPr>
              <a:t>Wabanaki Self-Determination Fund</a:t>
            </a:r>
            <a:r>
              <a:rPr lang="en-US" sz="1900" dirty="0">
                <a:solidFill>
                  <a:schemeClr val="tx1"/>
                </a:solidFill>
                <a:latin typeface="Bahnschrift Light SemiCondensed" panose="020B0502040204020203" pitchFamily="34" charset="0"/>
              </a:rPr>
              <a:t> </a:t>
            </a:r>
            <a:r>
              <a:rPr lang="en-US" sz="1900" dirty="0" smtClean="0">
                <a:solidFill>
                  <a:schemeClr val="tx1"/>
                </a:solidFill>
                <a:latin typeface="Bahnschrift Light SemiCondensed" panose="020B0502040204020203" pitchFamily="34" charset="0"/>
              </a:rPr>
              <a:t>(provisional name; launched </a:t>
            </a:r>
            <a:r>
              <a:rPr lang="en-US" sz="1900" dirty="0">
                <a:solidFill>
                  <a:schemeClr val="tx1"/>
                </a:solidFill>
                <a:latin typeface="Bahnschrift Light SemiCondensed" panose="020B0502040204020203" pitchFamily="34" charset="0"/>
              </a:rPr>
              <a:t>2022)</a:t>
            </a:r>
          </a:p>
          <a:p>
            <a:r>
              <a:rPr lang="en-US" sz="1900" dirty="0">
                <a:solidFill>
                  <a:schemeClr val="tx1"/>
                </a:solidFill>
                <a:latin typeface="Bahnschrift Light SemiCondensed" panose="020B0502040204020203" pitchFamily="34" charset="0"/>
              </a:rPr>
              <a:t>Coming together to return </a:t>
            </a:r>
            <a:r>
              <a:rPr lang="en-US" sz="1900" dirty="0">
                <a:solidFill>
                  <a:schemeClr val="tx1"/>
                </a:solidFill>
                <a:latin typeface="Bahnschrift Light SemiCondensed" panose="020B0502040204020203" pitchFamily="34" charset="0"/>
                <a:hlinkClick r:id="rId5"/>
              </a:rPr>
              <a:t>Kuwesuwi Monihq </a:t>
            </a:r>
            <a:r>
              <a:rPr lang="en-US" sz="1900" dirty="0">
                <a:solidFill>
                  <a:schemeClr val="tx1"/>
                </a:solidFill>
                <a:latin typeface="Bahnschrift Light SemiCondensed" panose="020B0502040204020203" pitchFamily="34" charset="0"/>
              </a:rPr>
              <a:t>to the Passamaquoddy (2021</a:t>
            </a:r>
            <a:r>
              <a:rPr lang="en-US" dirty="0">
                <a:solidFill>
                  <a:schemeClr val="tx1"/>
                </a:solidFill>
                <a:latin typeface="Bahnschrift Light SemiCondensed" panose="020B0502040204020203" pitchFamily="34" charset="0"/>
              </a:rPr>
              <a:t>)</a:t>
            </a:r>
          </a:p>
        </p:txBody>
      </p:sp>
      <p:sp>
        <p:nvSpPr>
          <p:cNvPr id="5" name="Footer Placeholder 4">
            <a:extLst>
              <a:ext uri="{FF2B5EF4-FFF2-40B4-BE49-F238E27FC236}">
                <a16:creationId xmlns:a16="http://schemas.microsoft.com/office/drawing/2014/main" xmlns="" id="{DA954C25-02C7-1DEA-C831-CCF97803B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C6B85A-1BE4-5F56-EFFA-A54442F32EA9}"/>
              </a:ext>
            </a:extLst>
          </p:cNvPr>
          <p:cNvSpPr>
            <a:spLocks noGrp="1"/>
          </p:cNvSpPr>
          <p:nvPr>
            <p:ph type="sldNum" sz="quarter" idx="12"/>
          </p:nvPr>
        </p:nvSpPr>
        <p:spPr/>
        <p:txBody>
          <a:bodyPr/>
          <a:lstStyle/>
          <a:p>
            <a:fld id="{81D2C36F-4504-47C0-B82F-A167342A2754}" type="slidenum">
              <a:rPr lang="en-US" smtClean="0"/>
              <a:t>35</a:t>
            </a:fld>
            <a:endParaRPr lang="en-US"/>
          </a:p>
        </p:txBody>
      </p:sp>
      <p:sp>
        <p:nvSpPr>
          <p:cNvPr id="4" name="TextBox 3">
            <a:extLst>
              <a:ext uri="{FF2B5EF4-FFF2-40B4-BE49-F238E27FC236}">
                <a16:creationId xmlns:a16="http://schemas.microsoft.com/office/drawing/2014/main" xmlns="" id="{5DB9CA20-9996-F2C1-BCD5-18EE24784253}"/>
              </a:ext>
            </a:extLst>
          </p:cNvPr>
          <p:cNvSpPr txBox="1"/>
          <p:nvPr/>
        </p:nvSpPr>
        <p:spPr>
          <a:xfrm>
            <a:off x="6743700" y="5585567"/>
            <a:ext cx="3821495" cy="461665"/>
          </a:xfrm>
          <a:prstGeom prst="rect">
            <a:avLst/>
          </a:prstGeom>
          <a:noFill/>
        </p:spPr>
        <p:txBody>
          <a:bodyPr wrap="square" rtlCol="0">
            <a:spAutoFit/>
          </a:bodyPr>
          <a:lstStyle/>
          <a:p>
            <a:pPr algn="ctr"/>
            <a:r>
              <a:rPr lang="en-US" sz="1200" dirty="0">
                <a:latin typeface="Bahnschrift Light SemiCondensed" panose="020B0502040204020203" pitchFamily="34" charset="0"/>
              </a:rPr>
              <a:t>The Wabanaki Commission is at the center of the First Light community </a:t>
            </a:r>
            <a:r>
              <a:rPr lang="en-US" sz="1200" dirty="0" smtClean="0">
                <a:latin typeface="Bahnschrift Light SemiCondensed" panose="020B0502040204020203" pitchFamily="34" charset="0"/>
              </a:rPr>
              <a:t>efforts.</a:t>
            </a:r>
            <a:endParaRPr lang="en-US" sz="1200" dirty="0">
              <a:latin typeface="Bahnschrift Light SemiCondensed" panose="020B0502040204020203" pitchFamily="34" charset="0"/>
            </a:endParaRPr>
          </a:p>
        </p:txBody>
      </p:sp>
    </p:spTree>
    <p:extLst>
      <p:ext uri="{BB962C8B-B14F-4D97-AF65-F5344CB8AC3E}">
        <p14:creationId xmlns:p14="http://schemas.microsoft.com/office/powerpoint/2010/main" val="199812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FF134EE-3B99-C466-5975-4F81AB11E7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ABF028A-AE0A-F736-9322-25C1C3428925}"/>
              </a:ext>
            </a:extLst>
          </p:cNvPr>
          <p:cNvSpPr>
            <a:spLocks noGrp="1"/>
          </p:cNvSpPr>
          <p:nvPr>
            <p:ph type="sldNum" sz="quarter" idx="12"/>
          </p:nvPr>
        </p:nvSpPr>
        <p:spPr/>
        <p:txBody>
          <a:bodyPr/>
          <a:lstStyle/>
          <a:p>
            <a:fld id="{81D2C36F-4504-47C0-B82F-A167342A2754}" type="slidenum">
              <a:rPr lang="en-US" smtClean="0"/>
              <a:t>36</a:t>
            </a:fld>
            <a:endParaRPr lang="en-US"/>
          </a:p>
        </p:txBody>
      </p:sp>
      <p:sp>
        <p:nvSpPr>
          <p:cNvPr id="7" name="Title 6">
            <a:extLst>
              <a:ext uri="{FF2B5EF4-FFF2-40B4-BE49-F238E27FC236}">
                <a16:creationId xmlns:a16="http://schemas.microsoft.com/office/drawing/2014/main" xmlns="" id="{B3E0F72B-ADC5-F5E2-2AAF-D3B0C30E3A09}"/>
              </a:ext>
            </a:extLst>
          </p:cNvPr>
          <p:cNvSpPr>
            <a:spLocks noGrp="1"/>
          </p:cNvSpPr>
          <p:nvPr>
            <p:ph type="title" idx="4294967295"/>
          </p:nvPr>
        </p:nvSpPr>
        <p:spPr>
          <a:xfrm>
            <a:off x="592799" y="505475"/>
            <a:ext cx="10515600" cy="950913"/>
          </a:xfrm>
        </p:spPr>
        <p:txBody>
          <a:bodyPr>
            <a:normAutofit fontScale="90000"/>
          </a:bodyPr>
          <a:lstStyle/>
          <a:p>
            <a:r>
              <a:rPr lang="en-US" dirty="0"/>
              <a:t>Pt 3. Organizations can make individual changes to commit to this work</a:t>
            </a:r>
          </a:p>
        </p:txBody>
      </p:sp>
      <p:sp>
        <p:nvSpPr>
          <p:cNvPr id="13" name="Content Placeholder 12">
            <a:extLst>
              <a:ext uri="{FF2B5EF4-FFF2-40B4-BE49-F238E27FC236}">
                <a16:creationId xmlns:a16="http://schemas.microsoft.com/office/drawing/2014/main" xmlns="" id="{0388D9A9-E978-1242-F57D-EFF7C5F7FE94}"/>
              </a:ext>
            </a:extLst>
          </p:cNvPr>
          <p:cNvSpPr>
            <a:spLocks noGrp="1"/>
          </p:cNvSpPr>
          <p:nvPr>
            <p:ph sz="quarter" idx="4294967295"/>
          </p:nvPr>
        </p:nvSpPr>
        <p:spPr>
          <a:xfrm>
            <a:off x="804573" y="1874787"/>
            <a:ext cx="9491333" cy="3121025"/>
          </a:xfrm>
        </p:spPr>
        <p:txBody>
          <a:bodyPr>
            <a:normAutofit fontScale="25000" lnSpcReduction="20000"/>
          </a:bodyPr>
          <a:lstStyle/>
          <a:p>
            <a:r>
              <a:rPr lang="en-US" sz="6400" b="0" i="0" u="none" strike="noStrike" dirty="0" smtClean="0">
                <a:solidFill>
                  <a:schemeClr val="tx1"/>
                </a:solidFill>
                <a:effectLst/>
                <a:latin typeface="Bahnschrift Light SemiCondensed" panose="020B0502040204020203" pitchFamily="34" charset="0"/>
              </a:rPr>
              <a:t>Organizations </a:t>
            </a:r>
            <a:r>
              <a:rPr lang="en-US" sz="6400" dirty="0">
                <a:solidFill>
                  <a:schemeClr val="tx1"/>
                </a:solidFill>
                <a:latin typeface="Bahnschrift Light SemiCondensed" panose="020B0502040204020203" pitchFamily="34" charset="0"/>
              </a:rPr>
              <a:t>in Maine </a:t>
            </a:r>
            <a:r>
              <a:rPr lang="en-US" sz="6400" dirty="0" smtClean="0">
                <a:solidFill>
                  <a:schemeClr val="tx1"/>
                </a:solidFill>
                <a:latin typeface="Bahnschrift Light SemiCondensed" panose="020B0502040204020203" pitchFamily="34" charset="0"/>
              </a:rPr>
              <a:t>are learning how to navigate</a:t>
            </a:r>
            <a:r>
              <a:rPr lang="en-US" sz="6400" dirty="0" smtClean="0">
                <a:latin typeface="Bahnschrift Light SemiCondensed" panose="020B0502040204020203" pitchFamily="34" charset="0"/>
              </a:rPr>
              <a:t> </a:t>
            </a:r>
            <a:r>
              <a:rPr lang="en-US" sz="6400" dirty="0" smtClean="0">
                <a:latin typeface="Bahnschrift Light SemiCondensed" panose="020B0502040204020203" pitchFamily="34" charset="0"/>
                <a:hlinkClick r:id="rId2"/>
              </a:rPr>
              <a:t>perceived legal barriers</a:t>
            </a:r>
            <a:r>
              <a:rPr lang="en-US" sz="6400" dirty="0">
                <a:solidFill>
                  <a:schemeClr val="tx1"/>
                </a:solidFill>
                <a:latin typeface="Bahnschrift Light SemiCondensed" panose="020B0502040204020203" pitchFamily="34" charset="0"/>
              </a:rPr>
              <a:t> </a:t>
            </a:r>
            <a:r>
              <a:rPr lang="en-US" sz="6400" dirty="0" smtClean="0">
                <a:solidFill>
                  <a:schemeClr val="tx1"/>
                </a:solidFill>
                <a:latin typeface="Bahnschrift Light SemiCondensed" panose="020B0502040204020203" pitchFamily="34" charset="0"/>
              </a:rPr>
              <a:t>that impede land return, including taking a look at dissolution clauses and sharing benefit with </a:t>
            </a:r>
            <a:r>
              <a:rPr lang="en-US" sz="6400" dirty="0" err="1" smtClean="0">
                <a:solidFill>
                  <a:schemeClr val="tx1"/>
                </a:solidFill>
                <a:latin typeface="Bahnschrift Light SemiCondensed" panose="020B0502040204020203" pitchFamily="34" charset="0"/>
              </a:rPr>
              <a:t>Wabanaki</a:t>
            </a:r>
            <a:r>
              <a:rPr lang="en-US" sz="6400" dirty="0" smtClean="0">
                <a:solidFill>
                  <a:schemeClr val="tx1"/>
                </a:solidFill>
                <a:latin typeface="Bahnschrift Light SemiCondensed" panose="020B0502040204020203" pitchFamily="34" charset="0"/>
              </a:rPr>
              <a:t> people.</a:t>
            </a:r>
            <a:endParaRPr lang="en-US" sz="6400" dirty="0">
              <a:solidFill>
                <a:schemeClr val="tx1"/>
              </a:solidFill>
              <a:latin typeface="Bahnschrift Light SemiCondensed" panose="020B0502040204020203" pitchFamily="34" charset="0"/>
            </a:endParaRPr>
          </a:p>
          <a:p>
            <a:r>
              <a:rPr lang="en-US" sz="6400" dirty="0" smtClean="0">
                <a:solidFill>
                  <a:schemeClr val="tx1"/>
                </a:solidFill>
                <a:latin typeface="Bahnschrift Light SemiCondensed" panose="020B0502040204020203" pitchFamily="34" charset="0"/>
              </a:rPr>
              <a:t>Partners at the Oregon Land Justice Project </a:t>
            </a:r>
            <a:r>
              <a:rPr lang="en-US" sz="6400" dirty="0" smtClean="0">
                <a:solidFill>
                  <a:schemeClr val="tx1"/>
                </a:solidFill>
                <a:latin typeface="Bahnschrift Light SemiCondensed" panose="020B0502040204020203" pitchFamily="34" charset="0"/>
                <a:hlinkClick r:id="rId2"/>
              </a:rPr>
              <a:t>created a guiding document</a:t>
            </a:r>
            <a:r>
              <a:rPr lang="en-US" sz="6400" dirty="0" smtClean="0">
                <a:solidFill>
                  <a:schemeClr val="tx1"/>
                </a:solidFill>
                <a:latin typeface="Bahnschrift Light SemiCondensed" panose="020B0502040204020203" pitchFamily="34" charset="0"/>
              </a:rPr>
              <a:t> on where and how bylaws/organizational policies can shift to support Indigenous communities.</a:t>
            </a:r>
          </a:p>
          <a:p>
            <a:r>
              <a:rPr lang="en-US" sz="6400" dirty="0">
                <a:solidFill>
                  <a:schemeClr val="tx1"/>
                </a:solidFill>
                <a:latin typeface="Bahnschrift Light SemiCondensed" panose="020B0502040204020203" pitchFamily="34" charset="0"/>
              </a:rPr>
              <a:t>Land in Common is a community land trust guided by reparation and decolonization, and they practice in line with their values in their ongoing </a:t>
            </a:r>
            <a:r>
              <a:rPr lang="en-US" sz="6400" dirty="0">
                <a:solidFill>
                  <a:schemeClr val="tx1"/>
                </a:solidFill>
                <a:latin typeface="Bahnschrift Light SemiCondensed" panose="020B0502040204020203" pitchFamily="34" charset="0"/>
                <a:hlinkClick r:id="rId3"/>
              </a:rPr>
              <a:t>Call for Land </a:t>
            </a:r>
            <a:r>
              <a:rPr lang="en-US" sz="6400" dirty="0">
                <a:solidFill>
                  <a:schemeClr val="tx1"/>
                </a:solidFill>
                <a:latin typeface="Bahnschrift Light SemiCondensed" panose="020B0502040204020203" pitchFamily="34" charset="0"/>
              </a:rPr>
              <a:t>for BIPOC communities across what’s now Maine.</a:t>
            </a:r>
          </a:p>
          <a:p>
            <a:r>
              <a:rPr lang="en-US" sz="6400" dirty="0">
                <a:solidFill>
                  <a:schemeClr val="tx1"/>
                </a:solidFill>
                <a:latin typeface="Bahnschrift Light SemiCondensed" panose="020B0502040204020203" pitchFamily="34" charset="0"/>
              </a:rPr>
              <a:t>TNC Maine crafted </a:t>
            </a:r>
            <a:r>
              <a:rPr lang="en-US" sz="6400" dirty="0">
                <a:solidFill>
                  <a:schemeClr val="tx1"/>
                </a:solidFill>
                <a:latin typeface="Bahnschrift Light SemiCondensed" panose="020B0502040204020203" pitchFamily="34" charset="0"/>
                <a:hlinkClick r:id="rId4"/>
              </a:rPr>
              <a:t>organizational commitments</a:t>
            </a:r>
            <a:r>
              <a:rPr lang="en-US" sz="6400" dirty="0">
                <a:solidFill>
                  <a:schemeClr val="tx1"/>
                </a:solidFill>
                <a:latin typeface="Bahnschrift Light SemiCondensed" panose="020B0502040204020203" pitchFamily="34" charset="0"/>
              </a:rPr>
              <a:t> with </a:t>
            </a:r>
            <a:r>
              <a:rPr lang="en-US" sz="6400" dirty="0" err="1">
                <a:solidFill>
                  <a:schemeClr val="tx1"/>
                </a:solidFill>
                <a:latin typeface="Bahnschrift Light SemiCondensed" panose="020B0502040204020203" pitchFamily="34" charset="0"/>
              </a:rPr>
              <a:t>Wabanaki</a:t>
            </a:r>
            <a:r>
              <a:rPr lang="en-US" sz="6400" dirty="0">
                <a:solidFill>
                  <a:schemeClr val="tx1"/>
                </a:solidFill>
                <a:latin typeface="Bahnschrift Light SemiCondensed" panose="020B0502040204020203" pitchFamily="34" charset="0"/>
              </a:rPr>
              <a:t> partners to clarify how they will work in support of </a:t>
            </a:r>
            <a:r>
              <a:rPr lang="en-US" sz="6400" dirty="0" err="1">
                <a:solidFill>
                  <a:schemeClr val="tx1"/>
                </a:solidFill>
                <a:latin typeface="Bahnschrift Light SemiCondensed" panose="020B0502040204020203" pitchFamily="34" charset="0"/>
              </a:rPr>
              <a:t>Wabanaki</a:t>
            </a:r>
            <a:r>
              <a:rPr lang="en-US" sz="6400" dirty="0">
                <a:solidFill>
                  <a:schemeClr val="tx1"/>
                </a:solidFill>
                <a:latin typeface="Bahnschrift Light SemiCondensed" panose="020B0502040204020203" pitchFamily="34" charset="0"/>
              </a:rPr>
              <a:t> solidarity</a:t>
            </a:r>
            <a:r>
              <a:rPr lang="en-US" sz="6400" dirty="0" smtClean="0">
                <a:solidFill>
                  <a:schemeClr val="tx1"/>
                </a:solidFill>
                <a:latin typeface="Bahnschrift Light SemiCondensed" panose="020B0502040204020203" pitchFamily="34" charset="0"/>
              </a:rPr>
              <a:t>.</a:t>
            </a:r>
          </a:p>
          <a:p>
            <a:r>
              <a:rPr lang="en-US" sz="6400" dirty="0">
                <a:solidFill>
                  <a:schemeClr val="tx1"/>
                </a:solidFill>
                <a:latin typeface="Bahnschrift Light SemiCondensed" panose="020B0502040204020203" pitchFamily="34" charset="0"/>
              </a:rPr>
              <a:t>Northeast Organic Farming Association of VT </a:t>
            </a:r>
            <a:r>
              <a:rPr lang="en-US" sz="6400" dirty="0">
                <a:latin typeface="Bahnschrift Light SemiCondensed" panose="020B0502040204020203" pitchFamily="34" charset="0"/>
                <a:hlinkClick r:id="rId5"/>
              </a:rPr>
              <a:t>edited their board compensation</a:t>
            </a:r>
            <a:r>
              <a:rPr lang="en-US" sz="6400" dirty="0">
                <a:latin typeface="Bahnschrift Light SemiCondensed" panose="020B0502040204020203" pitchFamily="34" charset="0"/>
              </a:rPr>
              <a:t> </a:t>
            </a:r>
            <a:r>
              <a:rPr lang="en-US" sz="6400" dirty="0">
                <a:solidFill>
                  <a:schemeClr val="tx1"/>
                </a:solidFill>
                <a:latin typeface="Bahnschrift Light SemiCondensed" panose="020B0502040204020203" pitchFamily="34" charset="0"/>
              </a:rPr>
              <a:t>and childcare policies to reduce the barriers to serving as a leader of their organization</a:t>
            </a:r>
            <a:r>
              <a:rPr lang="en-US" sz="6400" dirty="0" smtClean="0">
                <a:solidFill>
                  <a:schemeClr val="tx1"/>
                </a:solidFill>
                <a:latin typeface="Bahnschrift Light SemiCondensed" panose="020B0502040204020203" pitchFamily="34" charset="0"/>
              </a:rPr>
              <a:t>.</a:t>
            </a:r>
            <a:endParaRPr lang="en-US" sz="6400" b="0" i="0" u="none" strike="noStrike" dirty="0">
              <a:solidFill>
                <a:schemeClr val="tx1"/>
              </a:solidFill>
              <a:effectLst/>
              <a:latin typeface="Bahnschrift Light SemiCondensed" panose="020B0502040204020203" pitchFamily="34" charset="0"/>
            </a:endParaRPr>
          </a:p>
          <a:p>
            <a:endParaRPr lang="en-US" dirty="0"/>
          </a:p>
        </p:txBody>
      </p:sp>
    </p:spTree>
    <p:extLst>
      <p:ext uri="{BB962C8B-B14F-4D97-AF65-F5344CB8AC3E}">
        <p14:creationId xmlns:p14="http://schemas.microsoft.com/office/powerpoint/2010/main" val="413076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33389-8E20-9842-C4BB-55E16DEA4070}"/>
              </a:ext>
            </a:extLst>
          </p:cNvPr>
          <p:cNvSpPr>
            <a:spLocks noGrp="1"/>
          </p:cNvSpPr>
          <p:nvPr>
            <p:ph type="title"/>
          </p:nvPr>
        </p:nvSpPr>
        <p:spPr>
          <a:xfrm>
            <a:off x="839788" y="609600"/>
            <a:ext cx="9597879" cy="951491"/>
          </a:xfrm>
        </p:spPr>
        <p:txBody>
          <a:bodyPr>
            <a:normAutofit fontScale="90000"/>
          </a:bodyPr>
          <a:lstStyle/>
          <a:p>
            <a:r>
              <a:rPr lang="en-US" dirty="0"/>
              <a:t>Pt 4. Organizations can create space for ongoing learning and reflection</a:t>
            </a:r>
          </a:p>
        </p:txBody>
      </p:sp>
      <p:sp>
        <p:nvSpPr>
          <p:cNvPr id="4" name="Content Placeholder 3">
            <a:extLst>
              <a:ext uri="{FF2B5EF4-FFF2-40B4-BE49-F238E27FC236}">
                <a16:creationId xmlns:a16="http://schemas.microsoft.com/office/drawing/2014/main" xmlns="" id="{EC59242D-59D4-36A1-3A86-BDA90BEF9ED6}"/>
              </a:ext>
            </a:extLst>
          </p:cNvPr>
          <p:cNvSpPr>
            <a:spLocks noGrp="1"/>
          </p:cNvSpPr>
          <p:nvPr>
            <p:ph sz="half" idx="2"/>
          </p:nvPr>
        </p:nvSpPr>
        <p:spPr>
          <a:xfrm>
            <a:off x="839788" y="1935180"/>
            <a:ext cx="4381644" cy="3831034"/>
          </a:xfrm>
        </p:spPr>
        <p:txBody>
          <a:bodyPr>
            <a:normAutofit fontScale="77500" lnSpcReduction="20000"/>
          </a:bodyPr>
          <a:lstStyle/>
          <a:p>
            <a:r>
              <a:rPr lang="en-US" dirty="0">
                <a:solidFill>
                  <a:schemeClr val="tx1"/>
                </a:solidFill>
                <a:latin typeface="Bahnschrift Light SemiCondensed" panose="020B0502040204020203" pitchFamily="34" charset="0"/>
              </a:rPr>
              <a:t>This is ongoing work. Intentionally creating space for new learning and self-reflection about our organizations can interrupt inertia and help continue the process of evolving.</a:t>
            </a:r>
          </a:p>
          <a:p>
            <a:r>
              <a:rPr lang="en-US" dirty="0">
                <a:solidFill>
                  <a:schemeClr val="tx1"/>
                </a:solidFill>
                <a:latin typeface="Bahnschrift Light SemiCondensed" panose="020B0502040204020203" pitchFamily="34" charset="0"/>
              </a:rPr>
              <a:t>In addition to creating space for reflection in your own organization, consider linking up with other organizations to build relationships and further the learning and action by getting involved with First Light.</a:t>
            </a:r>
          </a:p>
          <a:p>
            <a:r>
              <a:rPr lang="en-US" dirty="0">
                <a:solidFill>
                  <a:schemeClr val="tx1"/>
                </a:solidFill>
                <a:latin typeface="Bahnschrift Light SemiCondensed" panose="020B0502040204020203" pitchFamily="34" charset="0"/>
              </a:rPr>
              <a:t>For an example of self-reflection from the conservation world, take a look at </a:t>
            </a:r>
            <a:r>
              <a:rPr lang="en-US" dirty="0">
                <a:latin typeface="Bahnschrift Light SemiCondensed" panose="020B0502040204020203" pitchFamily="34" charset="0"/>
                <a:hlinkClick r:id="rId2"/>
              </a:rPr>
              <a:t>Essential Lessons</a:t>
            </a:r>
            <a:r>
              <a:rPr lang="en-US" dirty="0">
                <a:latin typeface="Bahnschrift Light SemiCondensed" panose="020B0502040204020203" pitchFamily="34" charset="0"/>
              </a:rPr>
              <a:t> </a:t>
            </a:r>
            <a:r>
              <a:rPr lang="en-US" dirty="0">
                <a:solidFill>
                  <a:schemeClr val="tx1"/>
                </a:solidFill>
                <a:latin typeface="Bahnschrift Light SemiCondensed" panose="020B0502040204020203" pitchFamily="34" charset="0"/>
              </a:rPr>
              <a:t>by Peter Forbes for First Light or </a:t>
            </a:r>
            <a:r>
              <a:rPr lang="en-US" dirty="0">
                <a:solidFill>
                  <a:schemeClr val="tx1"/>
                </a:solidFill>
                <a:latin typeface="Bahnschrift Light SemiCondensed" panose="020B0502040204020203" pitchFamily="34" charset="0"/>
                <a:hlinkClick r:id="rId3"/>
              </a:rPr>
              <a:t>Shifting to a Culture of Decolonization in Conservation Communities</a:t>
            </a:r>
            <a:r>
              <a:rPr lang="en-US" dirty="0">
                <a:solidFill>
                  <a:schemeClr val="tx1"/>
                </a:solidFill>
                <a:latin typeface="Bahnschrift Light SemiCondensed" panose="020B0502040204020203" pitchFamily="34" charset="0"/>
              </a:rPr>
              <a:t> by Erica </a:t>
            </a:r>
            <a:r>
              <a:rPr lang="en-US" dirty="0" err="1">
                <a:solidFill>
                  <a:schemeClr val="tx1"/>
                </a:solidFill>
                <a:latin typeface="Bahnschrift Light SemiCondensed" panose="020B0502040204020203" pitchFamily="34" charset="0"/>
              </a:rPr>
              <a:t>Buswell</a:t>
            </a:r>
            <a:r>
              <a:rPr lang="en-US" dirty="0">
                <a:solidFill>
                  <a:schemeClr val="tx1"/>
                </a:solidFill>
                <a:latin typeface="Bahnschrift Light SemiCondensed" panose="020B0502040204020203" pitchFamily="34" charset="0"/>
              </a:rPr>
              <a:t> for Wabanaki REACH.</a:t>
            </a:r>
            <a:endParaRPr lang="en-US" dirty="0">
              <a:latin typeface="Bahnschrift Light SemiCondensed" panose="020B0502040204020203" pitchFamily="34" charset="0"/>
            </a:endParaRPr>
          </a:p>
        </p:txBody>
      </p:sp>
      <p:sp>
        <p:nvSpPr>
          <p:cNvPr id="7" name="Date Placeholder 6">
            <a:extLst>
              <a:ext uri="{FF2B5EF4-FFF2-40B4-BE49-F238E27FC236}">
                <a16:creationId xmlns:a16="http://schemas.microsoft.com/office/drawing/2014/main" xmlns="" id="{76C7B134-7214-D432-4BE7-C3724AC3CDF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xmlns="" id="{E7522E6D-822C-7256-4B1B-B12FA6CB3D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B587954-801B-37AF-CBD7-61DF9E4B1084}"/>
              </a:ext>
            </a:extLst>
          </p:cNvPr>
          <p:cNvSpPr>
            <a:spLocks noGrp="1"/>
          </p:cNvSpPr>
          <p:nvPr>
            <p:ph type="sldNum" sz="quarter" idx="12"/>
          </p:nvPr>
        </p:nvSpPr>
        <p:spPr/>
        <p:txBody>
          <a:bodyPr/>
          <a:lstStyle/>
          <a:p>
            <a:fld id="{81D2C36F-4504-47C0-B82F-A167342A2754}" type="slidenum">
              <a:rPr lang="en-US" smtClean="0"/>
              <a:t>37</a:t>
            </a:fld>
            <a:endParaRPr lang="en-US"/>
          </a:p>
        </p:txBody>
      </p:sp>
      <p:pic>
        <p:nvPicPr>
          <p:cNvPr id="11" name="Picture 10" descr="A picture containing text, screenshot, display, electronics&#10;&#10;Description automatically generated">
            <a:extLst>
              <a:ext uri="{FF2B5EF4-FFF2-40B4-BE49-F238E27FC236}">
                <a16:creationId xmlns:a16="http://schemas.microsoft.com/office/drawing/2014/main" xmlns="" id="{545A952B-CE77-07DB-1698-E806A8C5466C}"/>
              </a:ext>
            </a:extLst>
          </p:cNvPr>
          <p:cNvPicPr>
            <a:picLocks noChangeAspect="1"/>
          </p:cNvPicPr>
          <p:nvPr/>
        </p:nvPicPr>
        <p:blipFill>
          <a:blip r:embed="rId4"/>
          <a:stretch>
            <a:fillRect/>
          </a:stretch>
        </p:blipFill>
        <p:spPr>
          <a:xfrm>
            <a:off x="6364138" y="1935180"/>
            <a:ext cx="3601555" cy="3831034"/>
          </a:xfrm>
          <a:prstGeom prst="rect">
            <a:avLst/>
          </a:prstGeom>
        </p:spPr>
      </p:pic>
    </p:spTree>
    <p:extLst>
      <p:ext uri="{BB962C8B-B14F-4D97-AF65-F5344CB8AC3E}">
        <p14:creationId xmlns:p14="http://schemas.microsoft.com/office/powerpoint/2010/main" val="2347866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38</a:t>
            </a:fld>
            <a:endParaRPr lang="en-US"/>
          </a:p>
        </p:txBody>
      </p:sp>
      <p:sp>
        <p:nvSpPr>
          <p:cNvPr id="5" name="Content Placeholder 9">
            <a:extLst>
              <a:ext uri="{FF2B5EF4-FFF2-40B4-BE49-F238E27FC236}">
                <a16:creationId xmlns:a16="http://schemas.microsoft.com/office/drawing/2014/main" xmlns="" id="{1DDC9D65-8070-8367-2BC1-6030544FF7DB}"/>
              </a:ext>
            </a:extLst>
          </p:cNvPr>
          <p:cNvSpPr txBox="1">
            <a:spLocks/>
          </p:cNvSpPr>
          <p:nvPr/>
        </p:nvSpPr>
        <p:spPr>
          <a:xfrm>
            <a:off x="5950531" y="2713127"/>
            <a:ext cx="4487136" cy="3121368"/>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What could our organization reasonably do to share resources, skills, time? </a:t>
            </a:r>
          </a:p>
          <a:p>
            <a:pPr marL="685800" indent="0" fontAlgn="base">
              <a:spcBef>
                <a:spcPts val="0"/>
              </a:spcBef>
              <a:buFont typeface="Arial" panose="020B0604020202020204" pitchFamily="34" charset="0"/>
              <a:buNone/>
            </a:pPr>
            <a:endParaRPr lang="en-US" dirty="0">
              <a:solidFill>
                <a:schemeClr val="bg1"/>
              </a:solidFill>
              <a:latin typeface="Bahnschrift Light SemiCondensed" panose="020B0502040204020203" pitchFamily="34" charset="0"/>
            </a:endParaRPr>
          </a:p>
          <a:p>
            <a:pPr marL="685800" indent="0" fontAlgn="base">
              <a:spcBef>
                <a:spcPts val="0"/>
              </a:spcBef>
              <a:buFont typeface="Arial" panose="020B0604020202020204" pitchFamily="34" charset="0"/>
              <a:buNone/>
            </a:pPr>
            <a:r>
              <a:rPr lang="en-US" dirty="0">
                <a:solidFill>
                  <a:schemeClr val="bg1"/>
                </a:solidFill>
                <a:latin typeface="Bahnschrift Light SemiCondensed" panose="020B0502040204020203" pitchFamily="34" charset="0"/>
              </a:rPr>
              <a:t>What is holding you back?</a:t>
            </a:r>
          </a:p>
          <a:p>
            <a:pPr marL="685800" indent="0" fontAlgn="base">
              <a:spcBef>
                <a:spcPts val="0"/>
              </a:spcBef>
              <a:buFont typeface="Arial" panose="020B0604020202020204" pitchFamily="34" charset="0"/>
              <a:buNone/>
            </a:pPr>
            <a:endParaRPr lang="en-US" dirty="0">
              <a:solidFill>
                <a:schemeClr val="bg1"/>
              </a:solidFill>
              <a:latin typeface="Bahnschrift Light SemiCondensed" panose="020B0502040204020203" pitchFamily="34" charset="0"/>
            </a:endParaRPr>
          </a:p>
          <a:p>
            <a:endParaRPr lang="en-US" dirty="0">
              <a:latin typeface="Bahnschrift Light SemiCondensed" panose="020B0502040204020203" pitchFamily="34" charset="0"/>
            </a:endParaRPr>
          </a:p>
        </p:txBody>
      </p:sp>
      <p:sp>
        <p:nvSpPr>
          <p:cNvPr id="6" name="Text Placeholder 4">
            <a:extLst>
              <a:ext uri="{FF2B5EF4-FFF2-40B4-BE49-F238E27FC236}">
                <a16:creationId xmlns:a16="http://schemas.microsoft.com/office/drawing/2014/main" xmlns="" id="{6EC1C0AC-FACE-0D62-2F27-A9E0FA82B0D6}"/>
              </a:ext>
            </a:extLst>
          </p:cNvPr>
          <p:cNvSpPr txBox="1">
            <a:spLocks/>
          </p:cNvSpPr>
          <p:nvPr/>
        </p:nvSpPr>
        <p:spPr>
          <a:xfrm>
            <a:off x="5862350" y="1806481"/>
            <a:ext cx="4487137" cy="602671"/>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DISCUSSION</a:t>
            </a:r>
          </a:p>
        </p:txBody>
      </p:sp>
    </p:spTree>
    <p:extLst>
      <p:ext uri="{BB962C8B-B14F-4D97-AF65-F5344CB8AC3E}">
        <p14:creationId xmlns:p14="http://schemas.microsoft.com/office/powerpoint/2010/main" val="3703763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7: </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How can we expand our vision of possible futures?</a:t>
            </a:r>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39</a:t>
            </a:fld>
            <a:endParaRPr lang="en-US"/>
          </a:p>
        </p:txBody>
      </p:sp>
    </p:spTree>
    <p:extLst>
      <p:ext uri="{BB962C8B-B14F-4D97-AF65-F5344CB8AC3E}">
        <p14:creationId xmlns:p14="http://schemas.microsoft.com/office/powerpoint/2010/main" val="386083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4</a:t>
            </a:fld>
            <a:endParaRPr lang="en-US"/>
          </a:p>
        </p:txBody>
      </p:sp>
    </p:spTree>
    <p:extLst>
      <p:ext uri="{BB962C8B-B14F-4D97-AF65-F5344CB8AC3E}">
        <p14:creationId xmlns:p14="http://schemas.microsoft.com/office/powerpoint/2010/main" val="63023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4A66F-9EFD-2272-8411-373420D8D243}"/>
              </a:ext>
            </a:extLst>
          </p:cNvPr>
          <p:cNvSpPr>
            <a:spLocks noGrp="1"/>
          </p:cNvSpPr>
          <p:nvPr>
            <p:ph type="title"/>
          </p:nvPr>
        </p:nvSpPr>
        <p:spPr/>
        <p:txBody>
          <a:bodyPr>
            <a:normAutofit fontScale="90000"/>
          </a:bodyPr>
          <a:lstStyle/>
          <a:p>
            <a:r>
              <a:rPr lang="en-US" dirty="0"/>
              <a:t>Pt 1. Native-led groups are already doing the work to restore land relationships</a:t>
            </a:r>
          </a:p>
        </p:txBody>
      </p:sp>
      <p:sp>
        <p:nvSpPr>
          <p:cNvPr id="3" name="Content Placeholder 2">
            <a:extLst>
              <a:ext uri="{FF2B5EF4-FFF2-40B4-BE49-F238E27FC236}">
                <a16:creationId xmlns:a16="http://schemas.microsoft.com/office/drawing/2014/main" xmlns="" id="{06A03A13-14F9-92E2-C1CD-4EDAD2943552}"/>
              </a:ext>
            </a:extLst>
          </p:cNvPr>
          <p:cNvSpPr>
            <a:spLocks noGrp="1"/>
          </p:cNvSpPr>
          <p:nvPr>
            <p:ph idx="1"/>
          </p:nvPr>
        </p:nvSpPr>
        <p:spPr>
          <a:xfrm>
            <a:off x="838199" y="2108595"/>
            <a:ext cx="9527275" cy="3816717"/>
          </a:xfrm>
        </p:spPr>
        <p:txBody>
          <a:bodyPr>
            <a:normAutofit/>
          </a:bodyPr>
          <a:lstStyle/>
          <a:p>
            <a:pPr marL="914400" rtl="0" fontAlgn="base">
              <a:spcBef>
                <a:spcPts val="0"/>
              </a:spcBef>
              <a:spcAft>
                <a:spcPts val="0"/>
              </a:spcAft>
              <a:buFont typeface="Arial" panose="020B0604020202020204" pitchFamily="34" charset="0"/>
              <a:buChar char="•"/>
            </a:pPr>
            <a:r>
              <a:rPr lang="en-US" sz="1600" dirty="0">
                <a:solidFill>
                  <a:schemeClr val="tx1"/>
                </a:solidFill>
                <a:latin typeface="Bahnschrift Light SemiCondensed" panose="020B0502040204020203" pitchFamily="34" charset="0"/>
              </a:rPr>
              <a:t>In multiple places across Turtle Island (North America), Native-led groups are developing ways for settlers to return financial resources: for example, the </a:t>
            </a:r>
            <a:r>
              <a:rPr lang="en-US" sz="1600" b="0" i="0" u="sng" strike="noStrike" dirty="0">
                <a:solidFill>
                  <a:srgbClr val="3F56BF"/>
                </a:solidFill>
                <a:effectLst/>
                <a:latin typeface="Bahnschrift Light SemiCondensed" panose="020B0502040204020203" pitchFamily="34" charset="0"/>
                <a:hlinkClick r:id="rId2"/>
              </a:rPr>
              <a:t>Manna-Hatta</a:t>
            </a:r>
            <a:r>
              <a:rPr lang="en-US" sz="1600" dirty="0">
                <a:latin typeface="Bahnschrift Light SemiCondensed" panose="020B0502040204020203" pitchFamily="34" charset="0"/>
              </a:rPr>
              <a:t>, </a:t>
            </a:r>
            <a:r>
              <a:rPr lang="en-US" sz="1600" b="0" i="0" u="sng" strike="noStrike" dirty="0">
                <a:solidFill>
                  <a:srgbClr val="3F56BF"/>
                </a:solidFill>
                <a:effectLst/>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Sogorea Te’ Land Trust &amp; Shummi Land Tax</a:t>
            </a:r>
            <a:r>
              <a:rPr lang="en-US" sz="1600" dirty="0">
                <a:latin typeface="Bahnschrift Light SemiCondensed" panose="020B0502040204020203" pitchFamily="34" charset="0"/>
              </a:rPr>
              <a:t> </a:t>
            </a:r>
            <a:r>
              <a:rPr lang="en-US" sz="1600" dirty="0">
                <a:solidFill>
                  <a:schemeClr val="tx1"/>
                </a:solidFill>
                <a:latin typeface="Bahnschrift Light SemiCondensed" panose="020B0502040204020203" pitchFamily="34" charset="0"/>
              </a:rPr>
              <a:t>and</a:t>
            </a:r>
            <a:r>
              <a:rPr lang="en-US" sz="1600" dirty="0">
                <a:latin typeface="Bahnschrift Light SemiCondensed" panose="020B0502040204020203" pitchFamily="34" charset="0"/>
              </a:rPr>
              <a:t> </a:t>
            </a:r>
            <a:r>
              <a:rPr lang="en-US" sz="1600" dirty="0">
                <a:latin typeface="Bahnschrift Light SemiCondensed" panose="020B0502040204020203" pitchFamily="34" charset="0"/>
                <a:hlinkClick r:id="rId4"/>
              </a:rPr>
              <a:t>Real Rent Duwamish </a:t>
            </a:r>
            <a:r>
              <a:rPr lang="en-US" sz="1600" dirty="0">
                <a:solidFill>
                  <a:schemeClr val="tx1"/>
                </a:solidFill>
                <a:latin typeface="Bahnschrift Light SemiCondensed" panose="020B0502040204020203" pitchFamily="34" charset="0"/>
              </a:rPr>
              <a:t>invite n</a:t>
            </a:r>
            <a:r>
              <a:rPr lang="en-US" sz="1600" b="0" i="0" u="none" strike="noStrike" dirty="0">
                <a:solidFill>
                  <a:schemeClr val="tx1"/>
                </a:solidFill>
                <a:effectLst/>
                <a:latin typeface="Bahnschrift Light SemiCondensed" panose="020B0502040204020203" pitchFamily="34" charset="0"/>
              </a:rPr>
              <a:t>on-Native people to acknowledge theft of land, and begin to work in response through redistributing financial resources. </a:t>
            </a:r>
          </a:p>
          <a:p>
            <a:pPr marL="914400" rtl="0" fontAlgn="base">
              <a:spcBef>
                <a:spcPts val="0"/>
              </a:spcBef>
              <a:spcAft>
                <a:spcPts val="0"/>
              </a:spcAft>
              <a:buFont typeface="Arial" panose="020B0604020202020204" pitchFamily="34" charset="0"/>
              <a:buChar char="•"/>
            </a:pPr>
            <a:r>
              <a:rPr lang="en-US" sz="1600" dirty="0">
                <a:solidFill>
                  <a:schemeClr val="tx1"/>
                </a:solidFill>
                <a:latin typeface="Bahnschrift Light SemiCondensed" panose="020B0502040204020203" pitchFamily="34" charset="0"/>
              </a:rPr>
              <a:t>Closer to home, the </a:t>
            </a:r>
            <a:r>
              <a:rPr lang="en-US" sz="1600" dirty="0">
                <a:solidFill>
                  <a:srgbClr val="3F56BF"/>
                </a:solidFill>
                <a:latin typeface="Bahnschrift Light SemiCondensed" panose="020B0502040204020203" pitchFamily="34" charset="0"/>
                <a:hlinkClick r:id="rId5"/>
              </a:rPr>
              <a:t>Wabanaki Commission on Land and Stewardship </a:t>
            </a:r>
            <a:r>
              <a:rPr lang="en-US" sz="1600" dirty="0" smtClean="0">
                <a:solidFill>
                  <a:schemeClr val="tx1"/>
                </a:solidFill>
                <a:latin typeface="Bahnschrift Light SemiCondensed" panose="020B0502040204020203" pitchFamily="34" charset="0"/>
              </a:rPr>
              <a:t>is </a:t>
            </a:r>
            <a:r>
              <a:rPr lang="en-US" sz="1600" dirty="0">
                <a:solidFill>
                  <a:schemeClr val="tx1"/>
                </a:solidFill>
                <a:latin typeface="Bahnschrift Light SemiCondensed" panose="020B0502040204020203" pitchFamily="34" charset="0"/>
              </a:rPr>
              <a:t>developing an intertribal voice for communicating with conservation communities around land priorities.</a:t>
            </a:r>
          </a:p>
          <a:p>
            <a:pPr marL="914400" rtl="0" fontAlgn="base">
              <a:spcBef>
                <a:spcPts val="0"/>
              </a:spcBef>
              <a:spcAft>
                <a:spcPts val="0"/>
              </a:spcAft>
              <a:buFont typeface="Arial" panose="020B0604020202020204" pitchFamily="34" charset="0"/>
              <a:buChar char="•"/>
            </a:pPr>
            <a:r>
              <a:rPr lang="en-US" sz="1600" dirty="0">
                <a:solidFill>
                  <a:schemeClr val="tx1"/>
                </a:solidFill>
                <a:latin typeface="Bahnschrift Light SemiCondensed" panose="020B0502040204020203" pitchFamily="34" charset="0"/>
              </a:rPr>
              <a:t>Closer to home, t</a:t>
            </a:r>
            <a:r>
              <a:rPr lang="en-US" sz="1600" b="0" i="0" u="none" strike="noStrike" dirty="0">
                <a:solidFill>
                  <a:schemeClr val="tx1"/>
                </a:solidFill>
                <a:effectLst/>
                <a:latin typeface="Bahnschrift Light SemiCondensed" panose="020B0502040204020203" pitchFamily="34" charset="0"/>
              </a:rPr>
              <a:t>he first Native-led land trust in Wabanaki homelands is stewarding land, growing food, and creating community space: </a:t>
            </a:r>
            <a:r>
              <a:rPr lang="en-US" sz="1600" b="0" i="0" u="sng" strike="noStrike" dirty="0">
                <a:solidFill>
                  <a:srgbClr val="3F56BF"/>
                </a:solidFill>
                <a:effectLst/>
                <a:latin typeface="Bahnschrift Light SemiCondensed" panose="020B0502040204020203" pitchFamily="34" charset="0"/>
                <a:hlinkClick r:id="rId6"/>
              </a:rPr>
              <a:t>Bomazeen Land Trust</a:t>
            </a:r>
            <a:r>
              <a:rPr lang="en-US" sz="1600" b="0" i="0" u="none" strike="noStrike" dirty="0">
                <a:effectLst/>
                <a:latin typeface="Bahnschrift Light SemiCondensed" panose="020B0502040204020203" pitchFamily="34" charset="0"/>
              </a:rPr>
              <a:t> </a:t>
            </a:r>
          </a:p>
          <a:p>
            <a:pPr marL="914400" rtl="0" fontAlgn="base">
              <a:spcBef>
                <a:spcPts val="0"/>
              </a:spcBef>
              <a:spcAft>
                <a:spcPts val="0"/>
              </a:spcAft>
              <a:buFont typeface="Arial" panose="020B0604020202020204" pitchFamily="34" charset="0"/>
              <a:buChar char="•"/>
            </a:pPr>
            <a:endParaRPr lang="en-US" sz="1600" dirty="0">
              <a:latin typeface="Bahnschrift Light SemiCondensed" panose="020B0502040204020203" pitchFamily="34" charset="0"/>
            </a:endParaRPr>
          </a:p>
          <a:p>
            <a:pPr marL="685800" indent="0" fontAlgn="base">
              <a:spcBef>
                <a:spcPts val="0"/>
              </a:spcBef>
              <a:buNone/>
            </a:pPr>
            <a:r>
              <a:rPr lang="en-US" sz="1600" dirty="0">
                <a:solidFill>
                  <a:schemeClr val="tx1"/>
                </a:solidFill>
                <a:latin typeface="Bahnschrift Light SemiCondensed" panose="020B0502040204020203" pitchFamily="34" charset="0"/>
              </a:rPr>
              <a:t>(Note: These are just a sampling of examples. What other cases do you know of?)</a:t>
            </a:r>
          </a:p>
        </p:txBody>
      </p:sp>
      <p:sp>
        <p:nvSpPr>
          <p:cNvPr id="5" name="Footer Placeholder 4">
            <a:extLst>
              <a:ext uri="{FF2B5EF4-FFF2-40B4-BE49-F238E27FC236}">
                <a16:creationId xmlns:a16="http://schemas.microsoft.com/office/drawing/2014/main" xmlns="" id="{644BE9D1-7A3B-0F3E-B23B-9D694055A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0199A0-D8D4-8CF6-A123-F2D02D8252CA}"/>
              </a:ext>
            </a:extLst>
          </p:cNvPr>
          <p:cNvSpPr>
            <a:spLocks noGrp="1"/>
          </p:cNvSpPr>
          <p:nvPr>
            <p:ph type="sldNum" sz="quarter" idx="12"/>
          </p:nvPr>
        </p:nvSpPr>
        <p:spPr/>
        <p:txBody>
          <a:bodyPr/>
          <a:lstStyle/>
          <a:p>
            <a:fld id="{81D2C36F-4504-47C0-B82F-A167342A2754}" type="slidenum">
              <a:rPr lang="en-US" smtClean="0"/>
              <a:t>40</a:t>
            </a:fld>
            <a:endParaRPr lang="en-US"/>
          </a:p>
        </p:txBody>
      </p:sp>
    </p:spTree>
    <p:extLst>
      <p:ext uri="{BB962C8B-B14F-4D97-AF65-F5344CB8AC3E}">
        <p14:creationId xmlns:p14="http://schemas.microsoft.com/office/powerpoint/2010/main" val="3235629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54094-A64C-7EFE-D104-C4BAE88D5C82}"/>
              </a:ext>
            </a:extLst>
          </p:cNvPr>
          <p:cNvSpPr>
            <a:spLocks noGrp="1"/>
          </p:cNvSpPr>
          <p:nvPr>
            <p:ph type="title"/>
          </p:nvPr>
        </p:nvSpPr>
        <p:spPr/>
        <p:txBody>
          <a:bodyPr/>
          <a:lstStyle/>
          <a:p>
            <a:r>
              <a:rPr lang="en-US" dirty="0"/>
              <a:t>Pt 2. Broad-reaching resource return is possible</a:t>
            </a:r>
          </a:p>
        </p:txBody>
      </p:sp>
      <p:sp>
        <p:nvSpPr>
          <p:cNvPr id="3" name="Content Placeholder 2">
            <a:extLst>
              <a:ext uri="{FF2B5EF4-FFF2-40B4-BE49-F238E27FC236}">
                <a16:creationId xmlns:a16="http://schemas.microsoft.com/office/drawing/2014/main" xmlns="" id="{23613BC6-1E3B-3A16-74FB-FBB1BD77856E}"/>
              </a:ext>
            </a:extLst>
          </p:cNvPr>
          <p:cNvSpPr>
            <a:spLocks noGrp="1"/>
          </p:cNvSpPr>
          <p:nvPr>
            <p:ph idx="1"/>
          </p:nvPr>
        </p:nvSpPr>
        <p:spPr/>
        <p:txBody>
          <a:bodyPr>
            <a:normAutofit/>
          </a:bodyPr>
          <a:lstStyle/>
          <a:p>
            <a:r>
              <a:rPr lang="en-US" sz="1800" b="0" i="0" u="sng" strike="noStrike" dirty="0">
                <a:solidFill>
                  <a:srgbClr val="3F56BF"/>
                </a:solidFill>
                <a:effectLst/>
                <a:latin typeface="Bahnschrift Light SemiCondensed" panose="020B0502040204020203" pitchFamily="34" charset="0"/>
                <a:hlinkClick r:id="rId2">
                  <a:extLst>
                    <a:ext uri="{A12FA001-AC4F-418D-AE19-62706E023703}">
                      <ahyp:hlinkClr xmlns:ahyp="http://schemas.microsoft.com/office/drawing/2018/hyperlinkcolor" xmlns="" val="tx"/>
                    </a:ext>
                  </a:extLst>
                </a:hlinkClick>
              </a:rPr>
              <a:t>Returning National Parks to the </a:t>
            </a:r>
            <a:r>
              <a:rPr lang="en-US" sz="1800" b="0" i="0" u="sng" strike="noStrike" dirty="0">
                <a:solidFill>
                  <a:schemeClr val="tx1"/>
                </a:solidFill>
                <a:effectLst/>
                <a:latin typeface="Bahnschrift Light SemiCondensed" panose="020B0502040204020203" pitchFamily="34" charset="0"/>
                <a:hlinkClick r:id="rId2"/>
              </a:rPr>
              <a:t>Tribes</a:t>
            </a:r>
            <a:r>
              <a:rPr lang="en-US" sz="1800" b="0" i="0" u="none" strike="noStrike" dirty="0">
                <a:solidFill>
                  <a:schemeClr val="tx1"/>
                </a:solidFill>
                <a:effectLst/>
                <a:latin typeface="Bahnschrift Light SemiCondensed" panose="020B0502040204020203" pitchFamily="34" charset="0"/>
              </a:rPr>
              <a:t> is an idea gaining momentum in the U.S.,  and it’s already </a:t>
            </a:r>
            <a:r>
              <a:rPr lang="en-US" sz="1800" b="0" i="0" u="sng" strike="noStrike" dirty="0">
                <a:solidFill>
                  <a:srgbClr val="3F56BF"/>
                </a:solidFill>
                <a:effectLst/>
                <a:latin typeface="Bahnschrift Light SemiCondensed" panose="020B0502040204020203" pitchFamily="34" charset="0"/>
                <a:hlinkClick r:id="rId3"/>
              </a:rPr>
              <a:t>starting to happen</a:t>
            </a:r>
            <a:r>
              <a:rPr lang="en-US" sz="1800" b="0" i="0" u="none" strike="noStrike" dirty="0">
                <a:solidFill>
                  <a:srgbClr val="3F56BF"/>
                </a:solidFill>
                <a:effectLst/>
                <a:latin typeface="Bahnschrift Light SemiCondensed" panose="020B0502040204020203" pitchFamily="34" charset="0"/>
              </a:rPr>
              <a:t> </a:t>
            </a:r>
            <a:r>
              <a:rPr lang="en-US" sz="1800" b="0" i="0" u="none" strike="noStrike" dirty="0">
                <a:solidFill>
                  <a:schemeClr val="tx1"/>
                </a:solidFill>
                <a:effectLst/>
                <a:latin typeface="Bahnschrift Light SemiCondensed" panose="020B0502040204020203" pitchFamily="34" charset="0"/>
              </a:rPr>
              <a:t>in other nations </a:t>
            </a:r>
          </a:p>
          <a:p>
            <a:r>
              <a:rPr lang="en-US" sz="1800" b="0" i="0" u="none" strike="noStrike" dirty="0">
                <a:solidFill>
                  <a:schemeClr val="tx1"/>
                </a:solidFill>
                <a:effectLst/>
                <a:latin typeface="Bahnschrift Light SemiCondensed" panose="020B0502040204020203" pitchFamily="34" charset="0"/>
              </a:rPr>
              <a:t>Wealth-holders are committing half of their income to </a:t>
            </a:r>
            <a:r>
              <a:rPr lang="en-US" sz="1800" b="0" i="0" u="sng" strike="noStrike" dirty="0">
                <a:solidFill>
                  <a:srgbClr val="3F56BF"/>
                </a:solidFill>
                <a:effectLst/>
                <a:latin typeface="Bahnschrift Light SemiCondensed" panose="020B0502040204020203" pitchFamily="34" charset="0"/>
                <a:hlinkClick r:id="rId4"/>
              </a:rPr>
              <a:t>reparations</a:t>
            </a:r>
            <a:r>
              <a:rPr lang="en-US" sz="1800" b="0" i="0" u="none" strike="noStrike" dirty="0">
                <a:effectLst/>
                <a:latin typeface="Bahnschrift Light SemiCondensed" panose="020B0502040204020203" pitchFamily="34" charset="0"/>
              </a:rPr>
              <a:t>  </a:t>
            </a:r>
          </a:p>
          <a:p>
            <a:r>
              <a:rPr lang="en-US" dirty="0">
                <a:solidFill>
                  <a:schemeClr val="tx1"/>
                </a:solidFill>
                <a:latin typeface="Bahnschrift Light SemiCondensed" panose="020B0502040204020203" pitchFamily="34" charset="0"/>
              </a:rPr>
              <a:t>Sometimes, the actions we can take now are a bridge to the future we want to see…</a:t>
            </a:r>
          </a:p>
          <a:p>
            <a:pPr lvl="1"/>
            <a:r>
              <a:rPr lang="en-US" sz="1800" dirty="0">
                <a:solidFill>
                  <a:schemeClr val="tx1"/>
                </a:solidFill>
                <a:latin typeface="Bahnschrift Light SemiCondensed" panose="020B0502040204020203" pitchFamily="34" charset="0"/>
              </a:rPr>
              <a:t>For example, in Virginia, </a:t>
            </a:r>
            <a:r>
              <a:rPr lang="en-US" sz="1800" dirty="0">
                <a:latin typeface="Bahnschrift Light SemiCondensed" panose="020B0502040204020203" pitchFamily="34" charset="0"/>
                <a:hlinkClick r:id="rId5"/>
              </a:rPr>
              <a:t>Rappahannock leadership and conservation organizations co-write </a:t>
            </a:r>
            <a:r>
              <a:rPr lang="en-US" sz="1800" dirty="0">
                <a:solidFill>
                  <a:schemeClr val="tx1"/>
                </a:solidFill>
                <a:latin typeface="Bahnschrift Light SemiCondensed" panose="020B0502040204020203" pitchFamily="34" charset="0"/>
              </a:rPr>
              <a:t>about </a:t>
            </a:r>
            <a:r>
              <a:rPr lang="en-US" sz="1800" b="0" i="0" u="none" strike="noStrike" dirty="0">
                <a:solidFill>
                  <a:schemeClr val="tx1"/>
                </a:solidFill>
                <a:effectLst/>
                <a:latin typeface="Bahnschrift Light SemiCondensed" panose="020B0502040204020203" pitchFamily="34" charset="0"/>
              </a:rPr>
              <a:t>leaning on collaboration between Tribes and nonprofits while state and federal law evolves to support Tribal sovereignty</a:t>
            </a:r>
          </a:p>
          <a:p>
            <a:pPr lvl="1"/>
            <a:endParaRPr lang="en-US" dirty="0">
              <a:latin typeface="Bahnschrift Light SemiCondensed" panose="020B0502040204020203" pitchFamily="34" charset="0"/>
            </a:endParaRPr>
          </a:p>
        </p:txBody>
      </p:sp>
      <p:sp>
        <p:nvSpPr>
          <p:cNvPr id="5" name="Footer Placeholder 4">
            <a:extLst>
              <a:ext uri="{FF2B5EF4-FFF2-40B4-BE49-F238E27FC236}">
                <a16:creationId xmlns:a16="http://schemas.microsoft.com/office/drawing/2014/main" xmlns="" id="{6E2783E2-94B5-3D58-419F-AD6661DD4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337E9D-9039-0803-16EC-262813F37B43}"/>
              </a:ext>
            </a:extLst>
          </p:cNvPr>
          <p:cNvSpPr>
            <a:spLocks noGrp="1"/>
          </p:cNvSpPr>
          <p:nvPr>
            <p:ph type="sldNum" sz="quarter" idx="12"/>
          </p:nvPr>
        </p:nvSpPr>
        <p:spPr/>
        <p:txBody>
          <a:bodyPr/>
          <a:lstStyle/>
          <a:p>
            <a:fld id="{81D2C36F-4504-47C0-B82F-A167342A2754}" type="slidenum">
              <a:rPr lang="en-US" smtClean="0"/>
              <a:t>41</a:t>
            </a:fld>
            <a:endParaRPr lang="en-US"/>
          </a:p>
        </p:txBody>
      </p:sp>
    </p:spTree>
    <p:extLst>
      <p:ext uri="{BB962C8B-B14F-4D97-AF65-F5344CB8AC3E}">
        <p14:creationId xmlns:p14="http://schemas.microsoft.com/office/powerpoint/2010/main" val="2864928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53EE9-14D4-3E61-37F7-5B6ED846932A}"/>
              </a:ext>
            </a:extLst>
          </p:cNvPr>
          <p:cNvSpPr>
            <a:spLocks noGrp="1"/>
          </p:cNvSpPr>
          <p:nvPr>
            <p:ph type="title"/>
          </p:nvPr>
        </p:nvSpPr>
        <p:spPr/>
        <p:txBody>
          <a:bodyPr/>
          <a:lstStyle/>
          <a:p>
            <a:r>
              <a:rPr lang="en-US" dirty="0"/>
              <a:t>Pt 3. Reconciliation offers the opportunity to think differently</a:t>
            </a:r>
          </a:p>
        </p:txBody>
      </p:sp>
      <p:sp>
        <p:nvSpPr>
          <p:cNvPr id="3" name="Content Placeholder 2">
            <a:extLst>
              <a:ext uri="{FF2B5EF4-FFF2-40B4-BE49-F238E27FC236}">
                <a16:creationId xmlns:a16="http://schemas.microsoft.com/office/drawing/2014/main" xmlns="" id="{EB182B40-F85D-DC7F-F12C-0B421EC5B5BF}"/>
              </a:ext>
            </a:extLst>
          </p:cNvPr>
          <p:cNvSpPr>
            <a:spLocks noGrp="1"/>
          </p:cNvSpPr>
          <p:nvPr>
            <p:ph idx="1"/>
          </p:nvPr>
        </p:nvSpPr>
        <p:spPr/>
        <p:txBody>
          <a:bodyPr>
            <a:normAutofit/>
          </a:bodyPr>
          <a:lstStyle/>
          <a:p>
            <a:pPr indent="0" rtl="0" fontAlgn="base">
              <a:spcBef>
                <a:spcPts val="0"/>
              </a:spcBef>
              <a:spcAft>
                <a:spcPts val="0"/>
              </a:spcAft>
              <a:buNone/>
            </a:pPr>
            <a:r>
              <a:rPr lang="en-US" dirty="0">
                <a:solidFill>
                  <a:schemeClr val="tx1"/>
                </a:solidFill>
                <a:latin typeface="Bahnschrift Light SemiCondensed" panose="020B0502040204020203" pitchFamily="34" charset="0"/>
              </a:rPr>
              <a:t>Through working towards r</a:t>
            </a:r>
            <a:r>
              <a:rPr lang="en-US" b="0" i="0" u="none" strike="noStrike" dirty="0">
                <a:solidFill>
                  <a:schemeClr val="tx1"/>
                </a:solidFill>
                <a:effectLst/>
                <a:latin typeface="Bahnschrift Light SemiCondensed" panose="020B0502040204020203" pitchFamily="34" charset="0"/>
              </a:rPr>
              <a:t>econciliation, we have the opportunity to </a:t>
            </a:r>
            <a:r>
              <a:rPr lang="en-US" dirty="0">
                <a:solidFill>
                  <a:schemeClr val="tx1"/>
                </a:solidFill>
                <a:latin typeface="Bahnschrift Light SemiCondensed" panose="020B0502040204020203" pitchFamily="34" charset="0"/>
              </a:rPr>
              <a:t>develop </a:t>
            </a:r>
            <a:r>
              <a:rPr lang="en-US" b="0" i="0" u="none" strike="noStrike" dirty="0">
                <a:solidFill>
                  <a:schemeClr val="tx1"/>
                </a:solidFill>
                <a:effectLst/>
                <a:latin typeface="Bahnschrift Light SemiCondensed" panose="020B0502040204020203" pitchFamily="34" charset="0"/>
              </a:rPr>
              <a:t>relationships and practices that go beyond settler conceptions of land and ownership and work. For example…</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Bahnschrift Light SemiCondensed" panose="020B0502040204020203" pitchFamily="34" charset="0"/>
              </a:rPr>
              <a:t>“Conservation” can expand beyond ideas of protecting a narrow definition of land or species– what about conservation to protect a </a:t>
            </a:r>
            <a:r>
              <a:rPr lang="en-US" sz="1800" b="0" i="0" u="sng" strike="noStrike" dirty="0">
                <a:solidFill>
                  <a:srgbClr val="3F56BF"/>
                </a:solidFill>
                <a:effectLst/>
                <a:latin typeface="Bahnschrift Light SemiCondensed" panose="020B0502040204020203" pitchFamily="34" charset="0"/>
                <a:hlinkClick r:id="rId2"/>
              </a:rPr>
              <a:t>s</a:t>
            </a:r>
            <a:r>
              <a:rPr lang="en-US" sz="1800" b="0" i="0" u="sng" strike="noStrike" dirty="0">
                <a:solidFill>
                  <a:srgbClr val="3F56BF"/>
                </a:solidFill>
                <a:effectLst/>
                <a:latin typeface="Bahnschrift Light SemiCondensed" panose="020B0502040204020203" pitchFamily="34" charset="0"/>
                <a:hlinkClick r:id="rId2">
                  <a:extLst>
                    <a:ext uri="{A12FA001-AC4F-418D-AE19-62706E023703}">
                      <ahyp:hlinkClr xmlns:ahyp="http://schemas.microsoft.com/office/drawing/2018/hyperlinkcolor" xmlns="" val="tx"/>
                    </a:ext>
                  </a:extLst>
                </a:hlinkClick>
              </a:rPr>
              <a:t>ong</a:t>
            </a:r>
            <a:r>
              <a:rPr lang="en-US" sz="1800" u="sng" dirty="0">
                <a:solidFill>
                  <a:srgbClr val="3F56BF"/>
                </a:solidFill>
                <a:latin typeface="Bahnschrift Light SemiCondensed" panose="020B0502040204020203" pitchFamily="34" charset="0"/>
              </a:rPr>
              <a:t>?</a:t>
            </a:r>
            <a:endParaRPr lang="en-US" sz="1800" b="0" i="0" u="none" strike="noStrike" dirty="0">
              <a:solidFill>
                <a:srgbClr val="3F56BF"/>
              </a:solidFill>
              <a:effectLst/>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Bahnschrift Light SemiCondensed" panose="020B0502040204020203" pitchFamily="34" charset="0"/>
              </a:rPr>
              <a:t>Truth and reconciliation </a:t>
            </a:r>
            <a:r>
              <a:rPr lang="en-US" sz="1800" dirty="0">
                <a:solidFill>
                  <a:schemeClr val="tx1"/>
                </a:solidFill>
                <a:latin typeface="Bahnschrift Light SemiCondensed" panose="020B0502040204020203" pitchFamily="34" charset="0"/>
              </a:rPr>
              <a:t>are intrinsically intertwined with</a:t>
            </a:r>
            <a:r>
              <a:rPr lang="en-US" sz="1800" b="0" i="0" u="none" strike="noStrike" dirty="0">
                <a:solidFill>
                  <a:schemeClr val="tx1"/>
                </a:solidFill>
                <a:effectLst/>
                <a:latin typeface="Bahnschrift Light SemiCondensed" panose="020B0502040204020203" pitchFamily="34" charset="0"/>
              </a:rPr>
              <a:t> storytelling, teaching, and cultural revitalization, as described in this work around</a:t>
            </a:r>
            <a:r>
              <a:rPr lang="en-US" sz="1800" b="0" i="0" u="none" strike="noStrike" dirty="0">
                <a:effectLst/>
                <a:latin typeface="Bahnschrift Light SemiCondensed" panose="020B0502040204020203" pitchFamily="34" charset="0"/>
              </a:rPr>
              <a:t> </a:t>
            </a:r>
            <a:r>
              <a:rPr lang="en-US" sz="1800" b="0" i="0" u="sng" strike="noStrike" dirty="0">
                <a:solidFill>
                  <a:srgbClr val="3F56BF"/>
                </a:solidFill>
                <a:effectLst/>
                <a:latin typeface="Bahnschrift Light SemiCondensed" panose="020B0502040204020203" pitchFamily="34" charset="0"/>
                <a:hlinkClick r:id="rId3"/>
              </a:rPr>
              <a:t>Temagami’s Bear </a:t>
            </a:r>
            <a:r>
              <a:rPr lang="en-US" sz="1800" u="sng" dirty="0">
                <a:solidFill>
                  <a:srgbClr val="3F56BF"/>
                </a:solidFill>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I</a:t>
            </a:r>
            <a:r>
              <a:rPr lang="en-US" sz="1800" b="0" i="0" u="sng" strike="noStrike" dirty="0">
                <a:solidFill>
                  <a:srgbClr val="3F56BF"/>
                </a:solidFill>
                <a:effectLst/>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sland </a:t>
            </a:r>
            <a:r>
              <a:rPr lang="en-US" sz="1800" u="sng" dirty="0">
                <a:solidFill>
                  <a:srgbClr val="3F56BF"/>
                </a:solidFill>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C</a:t>
            </a:r>
            <a:r>
              <a:rPr lang="en-US" sz="1800" b="0" i="0" u="sng" strike="noStrike" dirty="0">
                <a:solidFill>
                  <a:srgbClr val="3F56BF"/>
                </a:solidFill>
                <a:effectLst/>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anoe </a:t>
            </a:r>
            <a:r>
              <a:rPr lang="en-US" sz="1800" u="sng" dirty="0">
                <a:solidFill>
                  <a:srgbClr val="3F56BF"/>
                </a:solidFill>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H</a:t>
            </a:r>
            <a:r>
              <a:rPr lang="en-US" sz="1800" b="0" i="0" u="sng" strike="noStrike" dirty="0">
                <a:solidFill>
                  <a:srgbClr val="3F56BF"/>
                </a:solidFill>
                <a:effectLst/>
                <a:latin typeface="Bahnschrift Light SemiCondensed" panose="020B0502040204020203" pitchFamily="34" charset="0"/>
                <a:hlinkClick r:id="rId3">
                  <a:extLst>
                    <a:ext uri="{A12FA001-AC4F-418D-AE19-62706E023703}">
                      <ahyp:hlinkClr xmlns:ahyp="http://schemas.microsoft.com/office/drawing/2018/hyperlinkcolor" xmlns="" val="tx"/>
                    </a:ext>
                  </a:extLst>
                </a:hlinkClick>
              </a:rPr>
              <a:t>ouse</a:t>
            </a:r>
            <a:r>
              <a:rPr lang="en-US" sz="1800" b="0" i="0" u="sng" strike="noStrike" dirty="0">
                <a:solidFill>
                  <a:srgbClr val="3F56BF"/>
                </a:solidFill>
                <a:effectLst/>
                <a:latin typeface="Bahnschrift Light SemiCondensed" panose="020B0502040204020203" pitchFamily="34" charset="0"/>
              </a:rPr>
              <a:t>.</a:t>
            </a:r>
            <a:endParaRPr lang="en-US" sz="1800" b="0" i="0" u="none" strike="noStrike" dirty="0">
              <a:solidFill>
                <a:srgbClr val="3F56BF"/>
              </a:solidFill>
              <a:effectLst/>
              <a:latin typeface="Bahnschrift Light SemiCondensed" panose="020B0502040204020203" pitchFamily="34" charset="0"/>
            </a:endParaRPr>
          </a:p>
          <a:p>
            <a:pPr marL="742950" lvl="1" indent="-285750" rtl="0" fontAlgn="base">
              <a:spcBef>
                <a:spcPts val="0"/>
              </a:spcBef>
              <a:spcAft>
                <a:spcPts val="0"/>
              </a:spcAft>
              <a:buFont typeface="Arial" panose="020B0604020202020204" pitchFamily="34" charset="0"/>
              <a:buChar char="•"/>
            </a:pPr>
            <a:r>
              <a:rPr lang="en-US" sz="1800" dirty="0">
                <a:solidFill>
                  <a:schemeClr val="tx1"/>
                </a:solidFill>
                <a:latin typeface="Bahnschrift Light SemiCondensed" panose="020B0502040204020203" pitchFamily="34" charset="0"/>
              </a:rPr>
              <a:t>Close to home, the Kinship Collective is </a:t>
            </a:r>
            <a:r>
              <a:rPr lang="en-US" sz="1800" b="0" i="0" u="none" strike="noStrike" dirty="0">
                <a:solidFill>
                  <a:schemeClr val="tx1"/>
                </a:solidFill>
                <a:effectLst/>
                <a:latin typeface="Bahnschrift Light SemiCondensed" panose="020B0502040204020203" pitchFamily="34" charset="0"/>
              </a:rPr>
              <a:t>challenging settler colonial thinking by turning towards creative work and asking questions from the Penobscot River: </a:t>
            </a:r>
            <a:r>
              <a:rPr lang="en-US" sz="1800" b="0" i="0" u="sng" strike="noStrike" dirty="0">
                <a:solidFill>
                  <a:srgbClr val="3F56BF"/>
                </a:solidFill>
                <a:effectLst/>
                <a:latin typeface="Bahnschrift Light SemiCondensed" panose="020B0502040204020203" pitchFamily="34" charset="0"/>
                <a:hlinkClick r:id="rId4"/>
              </a:rPr>
              <a:t>dive in in this short video</a:t>
            </a:r>
            <a:r>
              <a:rPr lang="en-US" sz="1800" b="0" i="0" u="sng" strike="noStrike" dirty="0">
                <a:solidFill>
                  <a:srgbClr val="3F56BF"/>
                </a:solidFill>
                <a:effectLst/>
                <a:latin typeface="Bahnschrift Light SemiCondensed" panose="020B0502040204020203" pitchFamily="34" charset="0"/>
              </a:rPr>
              <a:t>.</a:t>
            </a:r>
            <a:endParaRPr lang="en-US" sz="1800" b="0" i="0" u="none" strike="noStrike" dirty="0">
              <a:solidFill>
                <a:srgbClr val="3F56BF"/>
              </a:solidFill>
              <a:effectLst/>
              <a:latin typeface="Bahnschrift Light SemiCondensed" panose="020B0502040204020203" pitchFamily="34" charset="0"/>
            </a:endParaRPr>
          </a:p>
          <a:p>
            <a:endParaRPr lang="en-US" dirty="0"/>
          </a:p>
        </p:txBody>
      </p:sp>
      <p:sp>
        <p:nvSpPr>
          <p:cNvPr id="4" name="Date Placeholder 3">
            <a:extLst>
              <a:ext uri="{FF2B5EF4-FFF2-40B4-BE49-F238E27FC236}">
                <a16:creationId xmlns:a16="http://schemas.microsoft.com/office/drawing/2014/main" xmlns="" id="{9CFD8850-2AB1-5E6D-5BCF-11A565F948D1}"/>
              </a:ext>
            </a:extLst>
          </p:cNvPr>
          <p:cNvSpPr>
            <a:spLocks noGrp="1"/>
          </p:cNvSpPr>
          <p:nvPr>
            <p:ph type="dt" sz="half" idx="10"/>
          </p:nvPr>
        </p:nvSpPr>
        <p:spPr/>
        <p:txBody>
          <a:bodyPr/>
          <a:lstStyle/>
          <a:p>
            <a:r>
              <a:rPr lang="en-US" dirty="0"/>
              <a:t>Watch Time: 3 min.</a:t>
            </a:r>
          </a:p>
        </p:txBody>
      </p:sp>
      <p:sp>
        <p:nvSpPr>
          <p:cNvPr id="5" name="Footer Placeholder 4">
            <a:extLst>
              <a:ext uri="{FF2B5EF4-FFF2-40B4-BE49-F238E27FC236}">
                <a16:creationId xmlns:a16="http://schemas.microsoft.com/office/drawing/2014/main" xmlns="" id="{7CD65881-250A-71F2-7F17-2174D70A4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012D27-DC67-0705-BF31-26C86FF4F008}"/>
              </a:ext>
            </a:extLst>
          </p:cNvPr>
          <p:cNvSpPr>
            <a:spLocks noGrp="1"/>
          </p:cNvSpPr>
          <p:nvPr>
            <p:ph type="sldNum" sz="quarter" idx="12"/>
          </p:nvPr>
        </p:nvSpPr>
        <p:spPr/>
        <p:txBody>
          <a:bodyPr/>
          <a:lstStyle/>
          <a:p>
            <a:fld id="{81D2C36F-4504-47C0-B82F-A167342A2754}" type="slidenum">
              <a:rPr lang="en-US" smtClean="0"/>
              <a:t>42</a:t>
            </a:fld>
            <a:endParaRPr lang="en-US"/>
          </a:p>
        </p:txBody>
      </p:sp>
    </p:spTree>
    <p:extLst>
      <p:ext uri="{BB962C8B-B14F-4D97-AF65-F5344CB8AC3E}">
        <p14:creationId xmlns:p14="http://schemas.microsoft.com/office/powerpoint/2010/main" val="3129097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43</a:t>
            </a:fld>
            <a:endParaRPr lang="en-US"/>
          </a:p>
        </p:txBody>
      </p:sp>
      <p:sp>
        <p:nvSpPr>
          <p:cNvPr id="5" name="Content Placeholder 9">
            <a:extLst>
              <a:ext uri="{FF2B5EF4-FFF2-40B4-BE49-F238E27FC236}">
                <a16:creationId xmlns:a16="http://schemas.microsoft.com/office/drawing/2014/main" xmlns="" id="{1DDC9D65-8070-8367-2BC1-6030544FF7DB}"/>
              </a:ext>
            </a:extLst>
          </p:cNvPr>
          <p:cNvSpPr txBox="1">
            <a:spLocks/>
          </p:cNvSpPr>
          <p:nvPr/>
        </p:nvSpPr>
        <p:spPr>
          <a:xfrm>
            <a:off x="5950531" y="2713127"/>
            <a:ext cx="4487136" cy="3121368"/>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fontAlgn="base">
              <a:spcBef>
                <a:spcPts val="0"/>
              </a:spcBef>
              <a:buFont typeface="Arial" panose="020B0604020202020204" pitchFamily="34" charset="0"/>
              <a:buNone/>
            </a:pPr>
            <a:r>
              <a:rPr lang="en-US" sz="1600" dirty="0">
                <a:solidFill>
                  <a:schemeClr val="bg1"/>
                </a:solidFill>
                <a:latin typeface="Bahnschrift Light SemiCondensed" panose="020B0502040204020203" pitchFamily="34" charset="0"/>
              </a:rPr>
              <a:t>What examples are you most inspired by? </a:t>
            </a:r>
          </a:p>
          <a:p>
            <a:pPr marL="685800" indent="0" fontAlgn="base">
              <a:spcBef>
                <a:spcPts val="0"/>
              </a:spcBef>
              <a:buFont typeface="Arial" panose="020B0604020202020204" pitchFamily="34" charset="0"/>
              <a:buNone/>
            </a:pPr>
            <a:endParaRPr lang="en-US" sz="1600" dirty="0">
              <a:solidFill>
                <a:schemeClr val="bg1"/>
              </a:solidFill>
              <a:latin typeface="Bahnschrift Light SemiCondensed" panose="020B0502040204020203" pitchFamily="34" charset="0"/>
            </a:endParaRPr>
          </a:p>
          <a:p>
            <a:pPr marL="685800" indent="0" fontAlgn="base">
              <a:spcBef>
                <a:spcPts val="0"/>
              </a:spcBef>
              <a:buFont typeface="Arial" panose="020B0604020202020204" pitchFamily="34" charset="0"/>
              <a:buNone/>
            </a:pPr>
            <a:r>
              <a:rPr lang="en-US" sz="1600" dirty="0">
                <a:solidFill>
                  <a:schemeClr val="bg1"/>
                </a:solidFill>
                <a:latin typeface="Bahnschrift Light SemiCondensed" panose="020B0502040204020203" pitchFamily="34" charset="0"/>
              </a:rPr>
              <a:t>Do you think any of these examples felt impossible when they were first imagined? How did they become possible?</a:t>
            </a:r>
          </a:p>
          <a:p>
            <a:pPr marL="685800" indent="0" fontAlgn="base">
              <a:spcBef>
                <a:spcPts val="0"/>
              </a:spcBef>
              <a:buFont typeface="Arial" panose="020B0604020202020204" pitchFamily="34" charset="0"/>
              <a:buNone/>
            </a:pPr>
            <a:endParaRPr lang="en-US" sz="1600" dirty="0">
              <a:solidFill>
                <a:schemeClr val="bg1"/>
              </a:solidFill>
              <a:latin typeface="Bahnschrift Light SemiCondensed" panose="020B0502040204020203" pitchFamily="34" charset="0"/>
            </a:endParaRPr>
          </a:p>
          <a:p>
            <a:pPr marL="685800" indent="0" fontAlgn="base">
              <a:spcBef>
                <a:spcPts val="0"/>
              </a:spcBef>
              <a:buFont typeface="Arial" panose="020B0604020202020204" pitchFamily="34" charset="0"/>
              <a:buNone/>
            </a:pPr>
            <a:r>
              <a:rPr lang="en-US" sz="1600" dirty="0">
                <a:solidFill>
                  <a:schemeClr val="bg1"/>
                </a:solidFill>
                <a:latin typeface="Bahnschrift Light SemiCondensed" panose="020B0502040204020203" pitchFamily="34" charset="0"/>
              </a:rPr>
              <a:t>How does your own organization fit into this vision for the future? How can you help these futures unfold?</a:t>
            </a:r>
          </a:p>
          <a:p>
            <a:pPr marL="685800" indent="0" fontAlgn="base">
              <a:spcBef>
                <a:spcPts val="0"/>
              </a:spcBef>
              <a:buFont typeface="Arial" panose="020B0604020202020204" pitchFamily="34" charset="0"/>
              <a:buNone/>
            </a:pPr>
            <a:endParaRPr lang="en-US" dirty="0">
              <a:solidFill>
                <a:schemeClr val="bg1"/>
              </a:solidFill>
            </a:endParaRPr>
          </a:p>
          <a:p>
            <a:endParaRPr lang="en-US" dirty="0"/>
          </a:p>
        </p:txBody>
      </p:sp>
      <p:sp>
        <p:nvSpPr>
          <p:cNvPr id="6" name="Text Placeholder 4">
            <a:extLst>
              <a:ext uri="{FF2B5EF4-FFF2-40B4-BE49-F238E27FC236}">
                <a16:creationId xmlns:a16="http://schemas.microsoft.com/office/drawing/2014/main" xmlns="" id="{6EC1C0AC-FACE-0D62-2F27-A9E0FA82B0D6}"/>
              </a:ext>
            </a:extLst>
          </p:cNvPr>
          <p:cNvSpPr txBox="1">
            <a:spLocks/>
          </p:cNvSpPr>
          <p:nvPr/>
        </p:nvSpPr>
        <p:spPr>
          <a:xfrm>
            <a:off x="5862350" y="1806481"/>
            <a:ext cx="4487137" cy="602671"/>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DISCUSSION</a:t>
            </a:r>
          </a:p>
        </p:txBody>
      </p:sp>
    </p:spTree>
    <p:extLst>
      <p:ext uri="{BB962C8B-B14F-4D97-AF65-F5344CB8AC3E}">
        <p14:creationId xmlns:p14="http://schemas.microsoft.com/office/powerpoint/2010/main" val="1792372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image of a spaceship with smoke coming out of it&#10;&#10;Description automatically generated with low confidence">
            <a:extLst>
              <a:ext uri="{FF2B5EF4-FFF2-40B4-BE49-F238E27FC236}">
                <a16:creationId xmlns:a16="http://schemas.microsoft.com/office/drawing/2014/main" xmlns="" id="{CFC4ED60-2291-DC86-B54D-0A89BF40B400}"/>
              </a:ext>
            </a:extLst>
          </p:cNvPr>
          <p:cNvPicPr>
            <a:picLocks noChangeAspect="1"/>
          </p:cNvPicPr>
          <p:nvPr/>
        </p:nvPicPr>
        <p:blipFill>
          <a:blip r:embed="rId2"/>
          <a:stretch>
            <a:fillRect/>
          </a:stretch>
        </p:blipFill>
        <p:spPr>
          <a:xfrm>
            <a:off x="564757" y="1195103"/>
            <a:ext cx="977900" cy="990600"/>
          </a:xfrm>
          <a:prstGeom prst="rect">
            <a:avLst/>
          </a:prstGeom>
        </p:spPr>
      </p:pic>
      <p:sp>
        <p:nvSpPr>
          <p:cNvPr id="2" name="Title 1">
            <a:extLst>
              <a:ext uri="{FF2B5EF4-FFF2-40B4-BE49-F238E27FC236}">
                <a16:creationId xmlns:a16="http://schemas.microsoft.com/office/drawing/2014/main" xmlns="" id="{9D62CC55-60B5-520D-2660-E93A0AF1148B}"/>
              </a:ext>
            </a:extLst>
          </p:cNvPr>
          <p:cNvSpPr>
            <a:spLocks noGrp="1"/>
          </p:cNvSpPr>
          <p:nvPr>
            <p:ph type="title"/>
          </p:nvPr>
        </p:nvSpPr>
        <p:spPr/>
        <p:txBody>
          <a:bodyPr/>
          <a:lstStyle/>
          <a:p>
            <a:r>
              <a:rPr lang="en-US" dirty="0"/>
              <a:t>Thank you.</a:t>
            </a:r>
          </a:p>
        </p:txBody>
      </p:sp>
      <p:pic>
        <p:nvPicPr>
          <p:cNvPr id="8" name="Picture Placeholder 7" descr="A picture containing building, outdoor, brick, window&#10;&#10;Description automatically generated">
            <a:extLst>
              <a:ext uri="{FF2B5EF4-FFF2-40B4-BE49-F238E27FC236}">
                <a16:creationId xmlns:a16="http://schemas.microsoft.com/office/drawing/2014/main" xmlns="" id="{83307C67-A78B-D4EA-61DA-B97C9B56C54D}"/>
              </a:ext>
            </a:extLst>
          </p:cNvPr>
          <p:cNvPicPr>
            <a:picLocks noGrp="1" noChangeAspect="1"/>
          </p:cNvPicPr>
          <p:nvPr>
            <p:ph type="pic" idx="1"/>
          </p:nvPr>
        </p:nvPicPr>
        <p:blipFill rotWithShape="1">
          <a:blip r:embed="rId3"/>
          <a:srcRect l="28852" t="42692" r="108" b="533"/>
          <a:stretch/>
        </p:blipFill>
        <p:spPr>
          <a:xfrm>
            <a:off x="5452533" y="517770"/>
            <a:ext cx="5094137" cy="5322198"/>
          </a:xfrm>
        </p:spPr>
      </p:pic>
      <p:sp>
        <p:nvSpPr>
          <p:cNvPr id="4" name="Text Placeholder 3">
            <a:extLst>
              <a:ext uri="{FF2B5EF4-FFF2-40B4-BE49-F238E27FC236}">
                <a16:creationId xmlns:a16="http://schemas.microsoft.com/office/drawing/2014/main" xmlns="" id="{A6FEF680-FBD8-2F2D-E7C6-593B34C27788}"/>
              </a:ext>
            </a:extLst>
          </p:cNvPr>
          <p:cNvSpPr>
            <a:spLocks noGrp="1"/>
          </p:cNvSpPr>
          <p:nvPr>
            <p:ph type="body" sz="half" idx="2"/>
          </p:nvPr>
        </p:nvSpPr>
        <p:spPr>
          <a:xfrm>
            <a:off x="839788" y="2368127"/>
            <a:ext cx="3932237" cy="3681915"/>
          </a:xfrm>
        </p:spPr>
        <p:txBody>
          <a:bodyPr>
            <a:normAutofit fontScale="92500" lnSpcReduction="20000"/>
          </a:bodyPr>
          <a:lstStyle/>
          <a:p>
            <a:r>
              <a:rPr lang="en-US" dirty="0">
                <a:solidFill>
                  <a:schemeClr val="tx1"/>
                </a:solidFill>
                <a:latin typeface="Bahnschrift Light SemiCondensed" panose="020B0502040204020203" pitchFamily="34" charset="0"/>
              </a:rPr>
              <a:t>Thank you for your work in this course. We hope the questions, materials, and discussions introduced you to new ideas and important challenges in the work to share resources and power and land with Wabanaki communities. </a:t>
            </a:r>
          </a:p>
          <a:p>
            <a:r>
              <a:rPr lang="en-US" dirty="0">
                <a:solidFill>
                  <a:schemeClr val="tx1"/>
                </a:solidFill>
                <a:effectLst/>
                <a:latin typeface="Bahnschrift Light SemiCondensed" panose="020B0502040204020203" pitchFamily="34" charset="0"/>
              </a:rPr>
              <a:t>This is a living document, and we hope you will reach out with any suggestions to make this curriculum stronger. </a:t>
            </a:r>
            <a:r>
              <a:rPr lang="en-US" dirty="0">
                <a:solidFill>
                  <a:schemeClr val="tx1"/>
                </a:solidFill>
                <a:latin typeface="Bahnschrift Light SemiCondensed" panose="020B0502040204020203" pitchFamily="34" charset="0"/>
              </a:rPr>
              <a:t>Please contact Ellie </a:t>
            </a:r>
            <a:r>
              <a:rPr lang="en-US" dirty="0" err="1">
                <a:solidFill>
                  <a:schemeClr val="tx1"/>
                </a:solidFill>
                <a:latin typeface="Bahnschrift Light SemiCondensed" panose="020B0502040204020203" pitchFamily="34" charset="0"/>
              </a:rPr>
              <a:t>Oldach</a:t>
            </a:r>
            <a:r>
              <a:rPr lang="en-US" dirty="0">
                <a:solidFill>
                  <a:schemeClr val="tx1"/>
                </a:solidFill>
                <a:latin typeface="Bahnschrift Light SemiCondensed" panose="020B0502040204020203" pitchFamily="34" charset="0"/>
              </a:rPr>
              <a:t> (</a:t>
            </a:r>
            <a:r>
              <a:rPr lang="en-US" dirty="0">
                <a:solidFill>
                  <a:schemeClr val="tx1"/>
                </a:solidFill>
                <a:latin typeface="Bahnschrift Light SemiCondensed" panose="020B0502040204020203" pitchFamily="34" charset="0"/>
                <a:hlinkClick r:id="rId4"/>
              </a:rPr>
              <a:t>ellie@firstlightmaine.org</a:t>
            </a:r>
            <a:r>
              <a:rPr lang="en-US" dirty="0">
                <a:solidFill>
                  <a:schemeClr val="tx1"/>
                </a:solidFill>
                <a:latin typeface="Bahnschrift Light SemiCondensed" panose="020B0502040204020203" pitchFamily="34" charset="0"/>
              </a:rPr>
              <a:t>) or Ella McDonald (</a:t>
            </a:r>
            <a:r>
              <a:rPr lang="en-US" dirty="0">
                <a:solidFill>
                  <a:schemeClr val="tx1"/>
                </a:solidFill>
                <a:latin typeface="Bahnschrift Light SemiCondensed" panose="020B0502040204020203" pitchFamily="34" charset="0"/>
                <a:hlinkClick r:id="rId5"/>
              </a:rPr>
              <a:t>e.mcd224@gmail.com</a:t>
            </a:r>
            <a:r>
              <a:rPr lang="en-US" dirty="0">
                <a:solidFill>
                  <a:schemeClr val="tx1"/>
                </a:solidFill>
                <a:latin typeface="Bahnschrift Light SemiCondensed" panose="020B0502040204020203" pitchFamily="34" charset="0"/>
              </a:rPr>
              <a:t>)  with any questions or comments about this curriculum. We’d truly be glad to hear from you.</a:t>
            </a:r>
          </a:p>
        </p:txBody>
      </p:sp>
      <p:sp>
        <p:nvSpPr>
          <p:cNvPr id="5" name="Footer Placeholder 4">
            <a:extLst>
              <a:ext uri="{FF2B5EF4-FFF2-40B4-BE49-F238E27FC236}">
                <a16:creationId xmlns:a16="http://schemas.microsoft.com/office/drawing/2014/main" xmlns="" id="{746EE71A-9DE5-B5DF-4E09-6FB49ACE0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8E2347-9E4F-6EB5-A6EF-F76FD96A2E2C}"/>
              </a:ext>
            </a:extLst>
          </p:cNvPr>
          <p:cNvSpPr>
            <a:spLocks noGrp="1"/>
          </p:cNvSpPr>
          <p:nvPr>
            <p:ph type="sldNum" sz="quarter" idx="12"/>
          </p:nvPr>
        </p:nvSpPr>
        <p:spPr/>
        <p:txBody>
          <a:bodyPr/>
          <a:lstStyle/>
          <a:p>
            <a:fld id="{81D2C36F-4504-47C0-B82F-A167342A2754}" type="slidenum">
              <a:rPr lang="en-US" smtClean="0"/>
              <a:t>44</a:t>
            </a:fld>
            <a:endParaRPr lang="en-US"/>
          </a:p>
        </p:txBody>
      </p:sp>
      <p:sp>
        <p:nvSpPr>
          <p:cNvPr id="9" name="Date Placeholder 3">
            <a:extLst>
              <a:ext uri="{FF2B5EF4-FFF2-40B4-BE49-F238E27FC236}">
                <a16:creationId xmlns:a16="http://schemas.microsoft.com/office/drawing/2014/main" xmlns="" id="{2A71DA13-177C-BC00-5E91-CAC3D04AD5EF}"/>
              </a:ext>
            </a:extLst>
          </p:cNvPr>
          <p:cNvSpPr>
            <a:spLocks noGrp="1"/>
          </p:cNvSpPr>
          <p:nvPr>
            <p:ph type="dt" sz="half" idx="10"/>
          </p:nvPr>
        </p:nvSpPr>
        <p:spPr>
          <a:xfrm>
            <a:off x="6403297" y="6140304"/>
            <a:ext cx="4143373" cy="287075"/>
          </a:xfrm>
        </p:spPr>
        <p:txBody>
          <a:bodyPr/>
          <a:lstStyle/>
          <a:p>
            <a:pPr algn="r"/>
            <a:r>
              <a:rPr lang="en-US" dirty="0"/>
              <a:t>Credit: Peter </a:t>
            </a:r>
            <a:r>
              <a:rPr lang="en-US" dirty="0" err="1"/>
              <a:t>forbes</a:t>
            </a:r>
            <a:r>
              <a:rPr lang="en-US" dirty="0"/>
              <a:t>– an Image from first Light summit 2022</a:t>
            </a:r>
          </a:p>
        </p:txBody>
      </p:sp>
      <p:sp>
        <p:nvSpPr>
          <p:cNvPr id="10" name="Date Placeholder 3">
            <a:extLst>
              <a:ext uri="{FF2B5EF4-FFF2-40B4-BE49-F238E27FC236}">
                <a16:creationId xmlns:a16="http://schemas.microsoft.com/office/drawing/2014/main" xmlns="" id="{93819F22-BF02-4426-0F54-6A13B7B5E4D3}"/>
              </a:ext>
            </a:extLst>
          </p:cNvPr>
          <p:cNvSpPr txBox="1">
            <a:spLocks/>
          </p:cNvSpPr>
          <p:nvPr/>
        </p:nvSpPr>
        <p:spPr>
          <a:xfrm>
            <a:off x="418391" y="6140303"/>
            <a:ext cx="4143373" cy="28707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 First </a:t>
            </a:r>
            <a:r>
              <a:rPr lang="en-US" dirty="0"/>
              <a:t>Light Logo created by </a:t>
            </a:r>
            <a:r>
              <a:rPr lang="en-US" dirty="0" err="1"/>
              <a:t>ann</a:t>
            </a:r>
            <a:r>
              <a:rPr lang="en-US" dirty="0"/>
              <a:t> Pollard-</a:t>
            </a:r>
            <a:r>
              <a:rPr lang="en-US" dirty="0" err="1"/>
              <a:t>Ranco</a:t>
            </a:r>
            <a:endParaRPr lang="en-US" dirty="0"/>
          </a:p>
        </p:txBody>
      </p:sp>
    </p:spTree>
    <p:extLst>
      <p:ext uri="{BB962C8B-B14F-4D97-AF65-F5344CB8AC3E}">
        <p14:creationId xmlns:p14="http://schemas.microsoft.com/office/powerpoint/2010/main" val="187694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26F9E-7FF1-BA0C-11A8-FE49BFA1B4F4}"/>
              </a:ext>
            </a:extLst>
          </p:cNvPr>
          <p:cNvSpPr>
            <a:spLocks noGrp="1"/>
          </p:cNvSpPr>
          <p:nvPr>
            <p:ph type="title"/>
          </p:nvPr>
        </p:nvSpPr>
        <p:spPr/>
        <p:txBody>
          <a:bodyPr/>
          <a:lstStyle/>
          <a:p>
            <a:r>
              <a:rPr lang="en-US" sz="4000" dirty="0"/>
              <a:t>Setting context: Settler colonialism</a:t>
            </a:r>
            <a:endParaRPr lang="en-US" dirty="0"/>
          </a:p>
        </p:txBody>
      </p:sp>
      <p:pic>
        <p:nvPicPr>
          <p:cNvPr id="8" name="Online Media 7" descr="Why is it important to say “settler colonialism” instead of “westward expansion”?">
            <a:hlinkClick r:id="" action="ppaction://media"/>
            <a:extLst>
              <a:ext uri="{FF2B5EF4-FFF2-40B4-BE49-F238E27FC236}">
                <a16:creationId xmlns:a16="http://schemas.microsoft.com/office/drawing/2014/main" xmlns="" id="{A693D31F-D190-A2AC-0DEB-032411FBFEBD}"/>
              </a:ext>
            </a:extLst>
          </p:cNvPr>
          <p:cNvPicPr>
            <a:picLocks noGrp="1" noRot="1" noChangeAspect="1"/>
          </p:cNvPicPr>
          <p:nvPr>
            <p:ph sz="half" idx="1"/>
            <a:videoFile r:link="rId1"/>
          </p:nvPr>
        </p:nvPicPr>
        <p:blipFill>
          <a:blip r:embed="rId3"/>
          <a:stretch>
            <a:fillRect/>
          </a:stretch>
        </p:blipFill>
        <p:spPr>
          <a:xfrm>
            <a:off x="5638285" y="2458617"/>
            <a:ext cx="4969518" cy="2807110"/>
          </a:xfrm>
          <a:prstGeom prst="rect">
            <a:avLst/>
          </a:prstGeom>
        </p:spPr>
      </p:pic>
      <p:sp>
        <p:nvSpPr>
          <p:cNvPr id="6" name="Footer Placeholder 5">
            <a:extLst>
              <a:ext uri="{FF2B5EF4-FFF2-40B4-BE49-F238E27FC236}">
                <a16:creationId xmlns:a16="http://schemas.microsoft.com/office/drawing/2014/main" xmlns="" id="{AA33078B-7F44-5107-71D5-D00B81DF8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A2FD15-4348-A331-1B2F-EB0F69248913}"/>
              </a:ext>
            </a:extLst>
          </p:cNvPr>
          <p:cNvSpPr>
            <a:spLocks noGrp="1"/>
          </p:cNvSpPr>
          <p:nvPr>
            <p:ph type="sldNum" sz="quarter" idx="12"/>
          </p:nvPr>
        </p:nvSpPr>
        <p:spPr/>
        <p:txBody>
          <a:bodyPr/>
          <a:lstStyle/>
          <a:p>
            <a:fld id="{81D2C36F-4504-47C0-B82F-A167342A2754}" type="slidenum">
              <a:rPr lang="en-US" smtClean="0"/>
              <a:t>5</a:t>
            </a:fld>
            <a:endParaRPr lang="en-US"/>
          </a:p>
        </p:txBody>
      </p:sp>
      <p:sp>
        <p:nvSpPr>
          <p:cNvPr id="10" name="Date Placeholder 4">
            <a:extLst>
              <a:ext uri="{FF2B5EF4-FFF2-40B4-BE49-F238E27FC236}">
                <a16:creationId xmlns:a16="http://schemas.microsoft.com/office/drawing/2014/main" xmlns="" id="{ACF77530-1972-1458-0C01-51D6B09A1510}"/>
              </a:ext>
            </a:extLst>
          </p:cNvPr>
          <p:cNvSpPr>
            <a:spLocks noGrp="1"/>
          </p:cNvSpPr>
          <p:nvPr>
            <p:ph type="dt" sz="half" idx="10"/>
          </p:nvPr>
        </p:nvSpPr>
        <p:spPr>
          <a:xfrm>
            <a:off x="628651" y="6140305"/>
            <a:ext cx="9979152" cy="287074"/>
          </a:xfrm>
        </p:spPr>
        <p:txBody>
          <a:bodyPr vert="horz" lIns="91440" tIns="45720" rIns="91440" bIns="45720" rtlCol="0" anchor="ctr">
            <a:normAutofit/>
          </a:bodyPr>
          <a:lstStyle/>
          <a:p>
            <a:pPr>
              <a:spcAft>
                <a:spcPts val="600"/>
              </a:spcAft>
            </a:pPr>
            <a:r>
              <a:rPr lang="en-US" dirty="0"/>
              <a:t>Total watch time: 1 ½ </a:t>
            </a:r>
            <a:r>
              <a:rPr lang="en-US" dirty="0" smtClean="0"/>
              <a:t>minutes |||||| </a:t>
            </a:r>
            <a:r>
              <a:rPr lang="en-US" dirty="0"/>
              <a:t>LINK: </a:t>
            </a:r>
            <a:r>
              <a:rPr lang="en-US" dirty="0">
                <a:hlinkClick r:id="rId4"/>
              </a:rPr>
              <a:t>https://</a:t>
            </a:r>
            <a:r>
              <a:rPr lang="en-US" dirty="0" smtClean="0">
                <a:hlinkClick r:id="rId4"/>
              </a:rPr>
              <a:t>www.youtube.com/watch?v=Doi3CnnT8qs</a:t>
            </a:r>
            <a:r>
              <a:rPr lang="en-US" dirty="0" smtClean="0"/>
              <a:t> </a:t>
            </a:r>
            <a:endParaRPr lang="en-US" dirty="0"/>
          </a:p>
        </p:txBody>
      </p:sp>
      <p:sp>
        <p:nvSpPr>
          <p:cNvPr id="12" name="TextBox 11">
            <a:extLst>
              <a:ext uri="{FF2B5EF4-FFF2-40B4-BE49-F238E27FC236}">
                <a16:creationId xmlns:a16="http://schemas.microsoft.com/office/drawing/2014/main" xmlns="" id="{1232A39A-1543-13E8-3BC5-112ADD8B5AB2}"/>
              </a:ext>
            </a:extLst>
          </p:cNvPr>
          <p:cNvSpPr txBox="1"/>
          <p:nvPr/>
        </p:nvSpPr>
        <p:spPr>
          <a:xfrm>
            <a:off x="520366" y="3197647"/>
            <a:ext cx="4969518" cy="1323439"/>
          </a:xfrm>
          <a:prstGeom prst="rect">
            <a:avLst/>
          </a:prstGeom>
          <a:noFill/>
        </p:spPr>
        <p:txBody>
          <a:bodyPr wrap="square" rtlCol="0">
            <a:spAutoFit/>
          </a:bodyPr>
          <a:lstStyle/>
          <a:p>
            <a:r>
              <a:rPr lang="en-US" sz="1600" dirty="0">
                <a:solidFill>
                  <a:schemeClr val="tx1"/>
                </a:solidFill>
                <a:latin typeface="Bahnschrift Light SemiCondensed" panose="020B0502040204020203" pitchFamily="34" charset="0"/>
              </a:rPr>
              <a:t>The resources in this course are an effort to reawaken us to the truth and the story of the original inhabitants of this land.</a:t>
            </a:r>
            <a:r>
              <a:rPr lang="en-US" sz="1600" dirty="0">
                <a:latin typeface="Bahnschrift Light SemiCondensed" panose="020B0502040204020203" pitchFamily="34" charset="0"/>
              </a:rPr>
              <a:t> </a:t>
            </a:r>
            <a:r>
              <a:rPr lang="en-US" sz="1600" dirty="0">
                <a:solidFill>
                  <a:schemeClr val="tx1"/>
                </a:solidFill>
                <a:latin typeface="Bahnschrift Light SemiCondensed" panose="020B0502040204020203" pitchFamily="34" charset="0"/>
              </a:rPr>
              <a:t>For us, it is useful to place this in the context of settler colonialism in Wabanaki homelands. But what is settler colonialism?</a:t>
            </a:r>
            <a:endParaRPr lang="en-US" sz="1600" dirty="0">
              <a:latin typeface="Bahnschrift Light SemiCondensed" panose="020B0502040204020203" pitchFamily="34" charset="0"/>
            </a:endParaRPr>
          </a:p>
        </p:txBody>
      </p:sp>
    </p:spTree>
    <p:extLst>
      <p:ext uri="{BB962C8B-B14F-4D97-AF65-F5344CB8AC3E}">
        <p14:creationId xmlns:p14="http://schemas.microsoft.com/office/powerpoint/2010/main" val="10463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F7B6C-D75F-294D-D71B-D885DAF7C5CB}"/>
              </a:ext>
            </a:extLst>
          </p:cNvPr>
          <p:cNvSpPr>
            <a:spLocks noGrp="1"/>
          </p:cNvSpPr>
          <p:nvPr>
            <p:ph type="title"/>
          </p:nvPr>
        </p:nvSpPr>
        <p:spPr/>
        <p:txBody>
          <a:bodyPr/>
          <a:lstStyle/>
          <a:p>
            <a:r>
              <a:rPr lang="en-US" dirty="0"/>
              <a:t>Setting context: Relearning &amp; repair</a:t>
            </a:r>
          </a:p>
        </p:txBody>
      </p:sp>
      <p:sp>
        <p:nvSpPr>
          <p:cNvPr id="5" name="Footer Placeholder 4">
            <a:extLst>
              <a:ext uri="{FF2B5EF4-FFF2-40B4-BE49-F238E27FC236}">
                <a16:creationId xmlns:a16="http://schemas.microsoft.com/office/drawing/2014/main" xmlns="" id="{B5A42A6A-F24D-AB01-7256-7E0B09997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D3949E-5AE3-9C99-88DD-CB48B97BB48E}"/>
              </a:ext>
            </a:extLst>
          </p:cNvPr>
          <p:cNvSpPr>
            <a:spLocks noGrp="1"/>
          </p:cNvSpPr>
          <p:nvPr>
            <p:ph type="sldNum" sz="quarter" idx="12"/>
          </p:nvPr>
        </p:nvSpPr>
        <p:spPr/>
        <p:txBody>
          <a:bodyPr/>
          <a:lstStyle/>
          <a:p>
            <a:fld id="{81D2C36F-4504-47C0-B82F-A167342A2754}" type="slidenum">
              <a:rPr lang="en-US" smtClean="0"/>
              <a:t>6</a:t>
            </a:fld>
            <a:endParaRPr lang="en-US"/>
          </a:p>
        </p:txBody>
      </p:sp>
      <p:sp>
        <p:nvSpPr>
          <p:cNvPr id="12" name="Content Placeholder 11">
            <a:extLst>
              <a:ext uri="{FF2B5EF4-FFF2-40B4-BE49-F238E27FC236}">
                <a16:creationId xmlns:a16="http://schemas.microsoft.com/office/drawing/2014/main" xmlns="" id="{85334ABA-E257-E475-5F3A-F58EE1874629}"/>
              </a:ext>
            </a:extLst>
          </p:cNvPr>
          <p:cNvSpPr>
            <a:spLocks noGrp="1"/>
          </p:cNvSpPr>
          <p:nvPr>
            <p:ph idx="1"/>
          </p:nvPr>
        </p:nvSpPr>
        <p:spPr>
          <a:xfrm>
            <a:off x="4657344" y="2020333"/>
            <a:ext cx="5708130" cy="3963021"/>
          </a:xfrm>
        </p:spPr>
        <p:txBody>
          <a:bodyPr>
            <a:normAutofit fontScale="77500" lnSpcReduction="20000"/>
          </a:bodyPr>
          <a:lstStyle/>
          <a:p>
            <a:pPr marL="0" indent="0">
              <a:buNone/>
            </a:pPr>
            <a:r>
              <a:rPr lang="en-US" dirty="0">
                <a:solidFill>
                  <a:schemeClr val="tx1"/>
                </a:solidFill>
                <a:latin typeface="Bahnschrift Light SemiCondensed" panose="020B0502040204020203" pitchFamily="34" charset="0"/>
              </a:rPr>
              <a:t>This course has its roots in </a:t>
            </a:r>
            <a:r>
              <a:rPr lang="en-US" dirty="0">
                <a:latin typeface="Bahnschrift Light SemiCondensed" panose="020B0502040204020203" pitchFamily="34" charset="0"/>
                <a:hlinkClick r:id="rId2"/>
              </a:rPr>
              <a:t>First Light</a:t>
            </a:r>
            <a:r>
              <a:rPr lang="en-US" dirty="0">
                <a:solidFill>
                  <a:schemeClr val="tx1"/>
                </a:solidFill>
                <a:latin typeface="Bahnschrift Light SemiCondensed" panose="020B0502040204020203" pitchFamily="34" charset="0"/>
              </a:rPr>
              <a:t>, a collaboration between Wabanaki communities and non-native, land-focused organizations in Wabanaki homelands. First Light exists to help non-native organizations relearn histories of Wabanaki homelands, recenter Wabanaki voices in land work, and return land and restore access to Wabanaki communities. Staff from land-focused organizations across Maine have come together now for two cohorts of the First Light Learning Journey, a 12-month course on relearning, recentering, and returning. At the close of the 2021 Learning Journey, course participants asked for tools to teach their colleagues about what they learned. This curriculum is a response to this need. After we acknowledge the truth, we can begin to heal– you’ll learn more about some examples of ways First Light organizations and others are changing their practices to work towards healing in Question 6. This is long work, happening in the context of generations of contact and interaction, and promising to continue for generations to come.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81" y="2020333"/>
            <a:ext cx="2510643" cy="3829795"/>
          </a:xfrm>
          <a:prstGeom prst="rect">
            <a:avLst/>
          </a:prstGeom>
        </p:spPr>
      </p:pic>
    </p:spTree>
    <p:extLst>
      <p:ext uri="{BB962C8B-B14F-4D97-AF65-F5344CB8AC3E}">
        <p14:creationId xmlns:p14="http://schemas.microsoft.com/office/powerpoint/2010/main" val="417098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CA4DFD-D1A3-19BF-185F-1CBB11044D80}"/>
              </a:ext>
            </a:extLst>
          </p:cNvPr>
          <p:cNvSpPr>
            <a:spLocks noGrp="1"/>
          </p:cNvSpPr>
          <p:nvPr>
            <p:ph type="dt" sz="half" idx="10"/>
          </p:nvPr>
        </p:nvSpPr>
        <p:spPr/>
        <p:txBody>
          <a:bodyPr/>
          <a:lstStyle/>
          <a:p>
            <a:fld id="{E0318DDB-88AC-4039-B59C-B05DC4C9C16C}" type="datetime1">
              <a:rPr lang="en-US" smtClean="0"/>
              <a:t>1/30/2024</a:t>
            </a:fld>
            <a:endParaRPr lang="en-US"/>
          </a:p>
        </p:txBody>
      </p:sp>
      <p:sp>
        <p:nvSpPr>
          <p:cNvPr id="4" name="Slide Number Placeholder 3">
            <a:extLst>
              <a:ext uri="{FF2B5EF4-FFF2-40B4-BE49-F238E27FC236}">
                <a16:creationId xmlns:a16="http://schemas.microsoft.com/office/drawing/2014/main" xmlns="" id="{8C443598-67B6-1E7D-D763-254B0B8939C3}"/>
              </a:ext>
            </a:extLst>
          </p:cNvPr>
          <p:cNvSpPr>
            <a:spLocks noGrp="1"/>
          </p:cNvSpPr>
          <p:nvPr>
            <p:ph type="sldNum" sz="quarter" idx="12"/>
          </p:nvPr>
        </p:nvSpPr>
        <p:spPr/>
        <p:txBody>
          <a:bodyPr/>
          <a:lstStyle/>
          <a:p>
            <a:fld id="{81D2C36F-4504-47C0-B82F-A167342A2754}" type="slidenum">
              <a:rPr lang="en-US" smtClean="0"/>
              <a:t>7</a:t>
            </a:fld>
            <a:endParaRPr lang="en-US"/>
          </a:p>
        </p:txBody>
      </p:sp>
    </p:spTree>
    <p:extLst>
      <p:ext uri="{BB962C8B-B14F-4D97-AF65-F5344CB8AC3E}">
        <p14:creationId xmlns:p14="http://schemas.microsoft.com/office/powerpoint/2010/main" val="355363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16BAA-D9A6-80F1-C78E-1816022F320D}"/>
              </a:ext>
            </a:extLst>
          </p:cNvPr>
          <p:cNvSpPr>
            <a:spLocks noGrp="1"/>
          </p:cNvSpPr>
          <p:nvPr>
            <p:ph type="title"/>
          </p:nvPr>
        </p:nvSpPr>
        <p:spPr/>
        <p:txBody>
          <a:bodyPr>
            <a:normAutofit/>
          </a:bodyPr>
          <a:lstStyle/>
          <a:p>
            <a:r>
              <a:rPr lang="en-US" dirty="0"/>
              <a:t>Question 1:</a:t>
            </a:r>
          </a:p>
        </p:txBody>
      </p:sp>
      <p:sp>
        <p:nvSpPr>
          <p:cNvPr id="8" name="Content Placeholder 7">
            <a:extLst>
              <a:ext uri="{FF2B5EF4-FFF2-40B4-BE49-F238E27FC236}">
                <a16:creationId xmlns:a16="http://schemas.microsoft.com/office/drawing/2014/main" xmlns="" id="{95105011-9AF7-21E7-5E65-10DAF7D6F24B}"/>
              </a:ext>
            </a:extLst>
          </p:cNvPr>
          <p:cNvSpPr>
            <a:spLocks noGrp="1"/>
          </p:cNvSpPr>
          <p:nvPr>
            <p:ph idx="1"/>
          </p:nvPr>
        </p:nvSpPr>
        <p:spPr/>
        <p:txBody>
          <a:bodyPr>
            <a:normAutofit/>
          </a:bodyPr>
          <a:lstStyle/>
          <a:p>
            <a:pPr marL="0" indent="0">
              <a:buNone/>
            </a:pPr>
            <a:r>
              <a:rPr lang="en-US" sz="3600" dirty="0">
                <a:latin typeface="Bahnschrift Light SemiCondensed" panose="020B0502040204020203" pitchFamily="34" charset="0"/>
              </a:rPr>
              <a:t>What is the history and present of Wabanaki relationships to the land now known as Maine?</a:t>
            </a:r>
          </a:p>
        </p:txBody>
      </p:sp>
      <p:sp>
        <p:nvSpPr>
          <p:cNvPr id="4" name="Footer Placeholder 3">
            <a:extLst>
              <a:ext uri="{FF2B5EF4-FFF2-40B4-BE49-F238E27FC236}">
                <a16:creationId xmlns:a16="http://schemas.microsoft.com/office/drawing/2014/main" xmlns="" id="{36A04586-BD0D-FE9D-C1E6-F0417FA5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5CA550-0B9A-1EA7-9088-A77176AB38C5}"/>
              </a:ext>
            </a:extLst>
          </p:cNvPr>
          <p:cNvSpPr>
            <a:spLocks noGrp="1"/>
          </p:cNvSpPr>
          <p:nvPr>
            <p:ph type="sldNum" sz="quarter" idx="12"/>
          </p:nvPr>
        </p:nvSpPr>
        <p:spPr/>
        <p:txBody>
          <a:bodyPr/>
          <a:lstStyle/>
          <a:p>
            <a:fld id="{81D2C36F-4504-47C0-B82F-A167342A2754}" type="slidenum">
              <a:rPr lang="en-US" smtClean="0"/>
              <a:t>8</a:t>
            </a:fld>
            <a:endParaRPr lang="en-US"/>
          </a:p>
        </p:txBody>
      </p:sp>
    </p:spTree>
    <p:extLst>
      <p:ext uri="{BB962C8B-B14F-4D97-AF65-F5344CB8AC3E}">
        <p14:creationId xmlns:p14="http://schemas.microsoft.com/office/powerpoint/2010/main" val="260738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BF57D3-319A-0EEF-C9CF-F70EB78240C5}"/>
              </a:ext>
            </a:extLst>
          </p:cNvPr>
          <p:cNvSpPr>
            <a:spLocks noGrp="1"/>
          </p:cNvSpPr>
          <p:nvPr>
            <p:ph type="title"/>
          </p:nvPr>
        </p:nvSpPr>
        <p:spPr/>
        <p:txBody>
          <a:bodyPr/>
          <a:lstStyle/>
          <a:p>
            <a:r>
              <a:rPr lang="en-US" dirty="0"/>
              <a:t>Pt 1. Homelands</a:t>
            </a:r>
          </a:p>
        </p:txBody>
      </p:sp>
      <p:pic>
        <p:nvPicPr>
          <p:cNvPr id="9" name="Content Placeholder 8">
            <a:extLst>
              <a:ext uri="{FF2B5EF4-FFF2-40B4-BE49-F238E27FC236}">
                <a16:creationId xmlns:a16="http://schemas.microsoft.com/office/drawing/2014/main" xmlns="" id="{4DE43854-12B5-F0D2-BC9B-DBC8820D9469}"/>
              </a:ext>
            </a:extLst>
          </p:cNvPr>
          <p:cNvPicPr>
            <a:picLocks noGrp="1" noChangeAspect="1"/>
          </p:cNvPicPr>
          <p:nvPr>
            <p:ph idx="1"/>
          </p:nvPr>
        </p:nvPicPr>
        <p:blipFill>
          <a:blip r:embed="rId2"/>
          <a:stretch>
            <a:fillRect/>
          </a:stretch>
        </p:blipFill>
        <p:spPr>
          <a:xfrm>
            <a:off x="5719474" y="596900"/>
            <a:ext cx="4067752" cy="5264150"/>
          </a:xfrm>
          <a:ln>
            <a:solidFill>
              <a:schemeClr val="accent1"/>
            </a:solidFill>
          </a:ln>
        </p:spPr>
      </p:pic>
      <p:sp>
        <p:nvSpPr>
          <p:cNvPr id="7" name="Text Placeholder 6">
            <a:extLst>
              <a:ext uri="{FF2B5EF4-FFF2-40B4-BE49-F238E27FC236}">
                <a16:creationId xmlns:a16="http://schemas.microsoft.com/office/drawing/2014/main" xmlns="" id="{6C6DC159-2346-F0EA-6A5D-6C915389B868}"/>
              </a:ext>
            </a:extLst>
          </p:cNvPr>
          <p:cNvSpPr>
            <a:spLocks noGrp="1"/>
          </p:cNvSpPr>
          <p:nvPr>
            <p:ph type="body" sz="half" idx="2"/>
          </p:nvPr>
        </p:nvSpPr>
        <p:spPr>
          <a:xfrm>
            <a:off x="839787" y="2774372"/>
            <a:ext cx="3932237" cy="1309256"/>
          </a:xfrm>
        </p:spPr>
        <p:txBody>
          <a:bodyPr/>
          <a:lstStyle/>
          <a:p>
            <a:r>
              <a:rPr lang="en-US" dirty="0">
                <a:solidFill>
                  <a:schemeClr val="tx1"/>
                </a:solidFill>
                <a:latin typeface="Bahnschrift Light SemiCondensed" panose="020B0502040204020203" pitchFamily="34" charset="0"/>
              </a:rPr>
              <a:t>Download the Catalyst Project’s </a:t>
            </a:r>
            <a:r>
              <a:rPr lang="en-US" i="1" dirty="0">
                <a:solidFill>
                  <a:srgbClr val="3F56BF"/>
                </a:solidFill>
                <a:latin typeface="Bahnschrift Light SemiCondensed" panose="020B0502040204020203" pitchFamily="34" charset="0"/>
                <a:hlinkClick r:id="rId3"/>
              </a:rPr>
              <a:t>Questions about Home</a:t>
            </a:r>
            <a:r>
              <a:rPr lang="en-US" i="1" dirty="0">
                <a:solidFill>
                  <a:schemeClr val="tx1"/>
                </a:solidFill>
                <a:latin typeface="Bahnschrift Light SemiCondensed" panose="020B0502040204020203" pitchFamily="34" charset="0"/>
              </a:rPr>
              <a:t>.  </a:t>
            </a:r>
            <a:r>
              <a:rPr lang="en-US" dirty="0">
                <a:solidFill>
                  <a:schemeClr val="tx1"/>
                </a:solidFill>
                <a:latin typeface="Bahnschrift Light SemiCondensed" panose="020B0502040204020203" pitchFamily="34" charset="0"/>
              </a:rPr>
              <a:t>Take some time to try answering the questions.</a:t>
            </a:r>
          </a:p>
          <a:p>
            <a:endParaRPr lang="en-US" dirty="0"/>
          </a:p>
        </p:txBody>
      </p:sp>
      <p:sp>
        <p:nvSpPr>
          <p:cNvPr id="3" name="Footer Placeholder 2">
            <a:extLst>
              <a:ext uri="{FF2B5EF4-FFF2-40B4-BE49-F238E27FC236}">
                <a16:creationId xmlns:a16="http://schemas.microsoft.com/office/drawing/2014/main" xmlns="" id="{32552327-EDBB-CFD4-35E7-574862F5C7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163F0AD-83C5-6025-943B-F5FC2322E678}"/>
              </a:ext>
            </a:extLst>
          </p:cNvPr>
          <p:cNvSpPr>
            <a:spLocks noGrp="1"/>
          </p:cNvSpPr>
          <p:nvPr>
            <p:ph type="sldNum" sz="quarter" idx="12"/>
          </p:nvPr>
        </p:nvSpPr>
        <p:spPr/>
        <p:txBody>
          <a:bodyPr/>
          <a:lstStyle/>
          <a:p>
            <a:fld id="{81D2C36F-4504-47C0-B82F-A167342A2754}" type="slidenum">
              <a:rPr lang="en-US" smtClean="0"/>
              <a:t>9</a:t>
            </a:fld>
            <a:endParaRPr lang="en-US"/>
          </a:p>
        </p:txBody>
      </p:sp>
    </p:spTree>
    <p:extLst>
      <p:ext uri="{BB962C8B-B14F-4D97-AF65-F5344CB8AC3E}">
        <p14:creationId xmlns:p14="http://schemas.microsoft.com/office/powerpoint/2010/main" val="548250694"/>
      </p:ext>
    </p:extLst>
  </p:cSld>
  <p:clrMapOvr>
    <a:masterClrMapping/>
  </p:clrMapOvr>
</p:sld>
</file>

<file path=ppt/theme/theme1.xml><?xml version="1.0" encoding="utf-8"?>
<a:theme xmlns:a="http://schemas.openxmlformats.org/drawingml/2006/main" name="MemoVTI">
  <a:themeElements>
    <a:clrScheme name="AnalogousFromRegularSeed_2SEEDS">
      <a:dk1>
        <a:srgbClr val="000000"/>
      </a:dk1>
      <a:lt1>
        <a:srgbClr val="FFFFFF"/>
      </a:lt1>
      <a:dk2>
        <a:srgbClr val="1C2732"/>
      </a:dk2>
      <a:lt2>
        <a:srgbClr val="F0F1F3"/>
      </a:lt2>
      <a:accent1>
        <a:srgbClr val="BC9F14"/>
      </a:accent1>
      <a:accent2>
        <a:srgbClr val="E77629"/>
      </a:accent2>
      <a:accent3>
        <a:srgbClr val="8AAD1F"/>
      </a:accent3>
      <a:accent4>
        <a:srgbClr val="1793D5"/>
      </a:accent4>
      <a:accent5>
        <a:srgbClr val="2956E7"/>
      </a:accent5>
      <a:accent6>
        <a:srgbClr val="5032DA"/>
      </a:accent6>
      <a:hlink>
        <a:srgbClr val="3F56BF"/>
      </a:hlink>
      <a:folHlink>
        <a:srgbClr val="7F7F7F"/>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{F4A141D8-CF53-0E4C-B21D-C9BBE96C21F9}tf10001120</Template>
  <TotalTime>2196</TotalTime>
  <Words>3083</Words>
  <Application>Microsoft Office PowerPoint</Application>
  <PresentationFormat>Widescreen</PresentationFormat>
  <Paragraphs>227</Paragraphs>
  <Slides>44</Slides>
  <Notes>2</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Bahnschrift Light SemiCondensed</vt:lpstr>
      <vt:lpstr>Calibri</vt:lpstr>
      <vt:lpstr>Elephant</vt:lpstr>
      <vt:lpstr>Univers Condensed</vt:lpstr>
      <vt:lpstr>MemoVTI</vt:lpstr>
      <vt:lpstr>Preparing your Organization to Work in Solidarity towards Wabanaki Land Relationship</vt:lpstr>
      <vt:lpstr>Welcome to the course!</vt:lpstr>
      <vt:lpstr>Structuring the self-guided course</vt:lpstr>
      <vt:lpstr>PowerPoint Presentation</vt:lpstr>
      <vt:lpstr>Setting context: Settler colonialism</vt:lpstr>
      <vt:lpstr>Setting context: Relearning &amp; repair</vt:lpstr>
      <vt:lpstr>PowerPoint Presentation</vt:lpstr>
      <vt:lpstr>Question 1:</vt:lpstr>
      <vt:lpstr>Pt 1. Homelands</vt:lpstr>
      <vt:lpstr>Pt 2. Wabanaki Tribes</vt:lpstr>
      <vt:lpstr>Pt 2 (ctd). Wabanaki Tribes</vt:lpstr>
      <vt:lpstr>PowerPoint Presentation</vt:lpstr>
      <vt:lpstr>Question 2: </vt:lpstr>
      <vt:lpstr>Pt 1. Land as culture</vt:lpstr>
      <vt:lpstr>PowerPoint Presentation</vt:lpstr>
      <vt:lpstr>Pt 3. Land as justice</vt:lpstr>
      <vt:lpstr>PowerPoint Presentation</vt:lpstr>
      <vt:lpstr>Question 3: </vt:lpstr>
      <vt:lpstr>Pt 1. Sovereignty is inherent to Wabanaki Nations</vt:lpstr>
      <vt:lpstr>Pt 2. Native sovereignty meets colonizing forces</vt:lpstr>
      <vt:lpstr>Pt 3. Implications of unrecognized sovereignty </vt:lpstr>
      <vt:lpstr>Pt 4. Ongoing efforts to formally recognize Wabanaki sovereignty</vt:lpstr>
      <vt:lpstr>PowerPoint Presentation</vt:lpstr>
      <vt:lpstr>Question 4: </vt:lpstr>
      <vt:lpstr>Pt 1. Our organizations and land</vt:lpstr>
      <vt:lpstr>Pt 2. Our organizational culture</vt:lpstr>
      <vt:lpstr>PowerPoint Presentation</vt:lpstr>
      <vt:lpstr>Question 5: </vt:lpstr>
      <vt:lpstr>Pt 1. Harmful stories can underlie conservation work</vt:lpstr>
      <vt:lpstr>Pt 2. Conservation signs still tell stories of erasure</vt:lpstr>
      <vt:lpstr>Pt 3. Changing narratives</vt:lpstr>
      <vt:lpstr>PowerPoint Presentation</vt:lpstr>
      <vt:lpstr>Question 6: </vt:lpstr>
      <vt:lpstr>Pt 1. Organizations can show up for Native-led efforts</vt:lpstr>
      <vt:lpstr>Pt 2. Organizations can work together to offer collective solidarity</vt:lpstr>
      <vt:lpstr>Pt 3. Organizations can make individual changes to commit to this work</vt:lpstr>
      <vt:lpstr>Pt 4. Organizations can create space for ongoing learning and reflection</vt:lpstr>
      <vt:lpstr>PowerPoint Presentation</vt:lpstr>
      <vt:lpstr>Question 7: </vt:lpstr>
      <vt:lpstr>Pt 1. Native-led groups are already doing the work to restore land relationships</vt:lpstr>
      <vt:lpstr>Pt 2. Broad-reaching resource return is possible</vt:lpstr>
      <vt:lpstr>Pt 3. Reconciliation offers the opportunity to think differently</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your Organization</dc:title>
  <dc:creator>Eliza Oldach</dc:creator>
  <cp:lastModifiedBy>patron</cp:lastModifiedBy>
  <cp:revision>47</cp:revision>
  <dcterms:created xsi:type="dcterms:W3CDTF">2022-11-09T19:05:21Z</dcterms:created>
  <dcterms:modified xsi:type="dcterms:W3CDTF">2024-01-30T20:07:18Z</dcterms:modified>
</cp:coreProperties>
</file>