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Univers Condensed"/>
        <a:ea typeface="Univers Condensed"/>
        <a:cs typeface="Univers Condensed"/>
        <a:sym typeface="Univers Condensed"/>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Univers Condensed"/>
        <a:ea typeface="Univers Condensed"/>
        <a:cs typeface="Univers Condensed"/>
        <a:sym typeface="Univers Condensed"/>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Univers Condensed"/>
        <a:ea typeface="Univers Condensed"/>
        <a:cs typeface="Univers Condensed"/>
        <a:sym typeface="Univers Condensed"/>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Univers Condensed"/>
        <a:ea typeface="Univers Condensed"/>
        <a:cs typeface="Univers Condensed"/>
        <a:sym typeface="Univers Condensed"/>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Univers Condensed"/>
        <a:ea typeface="Univers Condensed"/>
        <a:cs typeface="Univers Condensed"/>
        <a:sym typeface="Univers Condensed"/>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Univers Condensed"/>
        <a:ea typeface="Univers Condensed"/>
        <a:cs typeface="Univers Condensed"/>
        <a:sym typeface="Univers Condensed"/>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Univers Condensed"/>
        <a:ea typeface="Univers Condensed"/>
        <a:cs typeface="Univers Condensed"/>
        <a:sym typeface="Univers Condensed"/>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Univers Condensed"/>
        <a:ea typeface="Univers Condensed"/>
        <a:cs typeface="Univers Condensed"/>
        <a:sym typeface="Univers Condensed"/>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Univers Condensed"/>
        <a:ea typeface="Univers Condensed"/>
        <a:cs typeface="Univers Condensed"/>
        <a:sym typeface="Univers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Univers Condensed"/>
          <a:ea typeface="Univers Condensed"/>
          <a:cs typeface="Univers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DFCA"/>
          </a:solidFill>
        </a:fill>
      </a:tcStyle>
    </a:wholeTbl>
    <a:band2H>
      <a:tcTxStyle b="def" i="def"/>
      <a:tcStyle>
        <a:tcBdr/>
        <a:fill>
          <a:solidFill>
            <a:srgbClr val="F3EFE7"/>
          </a:solidFill>
        </a:fill>
      </a:tcStyle>
    </a:band2H>
    <a:firstCol>
      <a:tcTxStyle b="on" i="off">
        <a:font>
          <a:latin typeface="Univers Condensed"/>
          <a:ea typeface="Univers Condensed"/>
          <a:cs typeface="Univers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Univers Condensed"/>
          <a:ea typeface="Univers Condensed"/>
          <a:cs typeface="Univers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Univers Condensed"/>
          <a:ea typeface="Univers Condensed"/>
          <a:cs typeface="Univers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Univers Condensed"/>
          <a:ea typeface="Univers Condensed"/>
          <a:cs typeface="Univers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9E2CB"/>
          </a:solidFill>
        </a:fill>
      </a:tcStyle>
    </a:wholeTbl>
    <a:band2H>
      <a:tcTxStyle b="def" i="def"/>
      <a:tcStyle>
        <a:tcBdr/>
        <a:fill>
          <a:solidFill>
            <a:srgbClr val="EDF1E7"/>
          </a:solidFill>
        </a:fill>
      </a:tcStyle>
    </a:band2H>
    <a:firstCol>
      <a:tcTxStyle b="on" i="off">
        <a:font>
          <a:latin typeface="Univers Condensed"/>
          <a:ea typeface="Univers Condensed"/>
          <a:cs typeface="Univers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Univers Condensed"/>
          <a:ea typeface="Univers Condensed"/>
          <a:cs typeface="Univers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Univers Condensed"/>
          <a:ea typeface="Univers Condensed"/>
          <a:cs typeface="Univers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Univers Condensed"/>
          <a:ea typeface="Univers Condensed"/>
          <a:cs typeface="Univers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CF1"/>
          </a:solidFill>
        </a:fill>
      </a:tcStyle>
    </a:wholeTbl>
    <a:band2H>
      <a:tcTxStyle b="def" i="def"/>
      <a:tcStyle>
        <a:tcBdr/>
        <a:fill>
          <a:solidFill>
            <a:srgbClr val="E8E7F8"/>
          </a:solidFill>
        </a:fill>
      </a:tcStyle>
    </a:band2H>
    <a:firstCol>
      <a:tcTxStyle b="on" i="off">
        <a:font>
          <a:latin typeface="Univers Condensed"/>
          <a:ea typeface="Univers Condensed"/>
          <a:cs typeface="Univers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Univers Condensed"/>
          <a:ea typeface="Univers Condensed"/>
          <a:cs typeface="Univers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Univers Condensed"/>
          <a:ea typeface="Univers Condensed"/>
          <a:cs typeface="Univers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Univers Condensed"/>
          <a:ea typeface="Univers Condensed"/>
          <a:cs typeface="Univers Condense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Univers Condensed"/>
          <a:ea typeface="Univers Condensed"/>
          <a:cs typeface="Univers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Univers Condensed"/>
          <a:ea typeface="Univers Condensed"/>
          <a:cs typeface="Univers Condense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Univers Condensed"/>
          <a:ea typeface="Univers Condensed"/>
          <a:cs typeface="Univers Condense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Univers Condensed"/>
          <a:ea typeface="Univers Condensed"/>
          <a:cs typeface="Univers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Univers Condensed"/>
          <a:ea typeface="Univers Condensed"/>
          <a:cs typeface="Univers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Univers Condensed"/>
          <a:ea typeface="Univers Condensed"/>
          <a:cs typeface="Univers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Univers Condensed"/>
          <a:ea typeface="Univers Condensed"/>
          <a:cs typeface="Univers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Univers Condensed"/>
          <a:ea typeface="Univers Condensed"/>
          <a:cs typeface="Univers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Univers Condensed"/>
          <a:ea typeface="Univers Condensed"/>
          <a:cs typeface="Univers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Univers Condensed"/>
          <a:ea typeface="Univers Condensed"/>
          <a:cs typeface="Univers Condense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Univers Condensed"/>
          <a:ea typeface="Univers Condensed"/>
          <a:cs typeface="Univers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1" name="Shape 101"/>
          <p:cNvSpPr/>
          <p:nvPr>
            <p:ph type="sldImg"/>
          </p:nvPr>
        </p:nvSpPr>
        <p:spPr>
          <a:xfrm>
            <a:off x="1143000" y="685800"/>
            <a:ext cx="4572000" cy="3429000"/>
          </a:xfrm>
          <a:prstGeom prst="rect">
            <a:avLst/>
          </a:prstGeom>
        </p:spPr>
        <p:txBody>
          <a:bodyPr/>
          <a:lstStyle/>
          <a:p>
            <a:pPr/>
          </a:p>
        </p:txBody>
      </p:sp>
      <p:sp>
        <p:nvSpPr>
          <p:cNvPr id="102" name="Shape 10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5" name="Title Text"/>
          <p:cNvSpPr txBox="1"/>
          <p:nvPr>
            <p:ph type="title"/>
          </p:nvPr>
        </p:nvSpPr>
        <p:spPr>
          <a:xfrm>
            <a:off x="1246415" y="800100"/>
            <a:ext cx="8447314" cy="3314695"/>
          </a:xfrm>
          <a:prstGeom prst="rect">
            <a:avLst/>
          </a:prstGeom>
        </p:spPr>
        <p:txBody>
          <a:bodyPr anchor="b"/>
          <a:lstStyle>
            <a:lvl1pPr>
              <a:defRPr sz="4800"/>
            </a:lvl1pPr>
          </a:lstStyle>
          <a:p>
            <a:pPr/>
            <a:r>
              <a:t>Title Text</a:t>
            </a:r>
          </a:p>
        </p:txBody>
      </p:sp>
      <p:sp>
        <p:nvSpPr>
          <p:cNvPr id="16" name="Body Level One…"/>
          <p:cNvSpPr txBox="1"/>
          <p:nvPr>
            <p:ph type="body" sz="quarter" idx="1"/>
          </p:nvPr>
        </p:nvSpPr>
        <p:spPr>
          <a:xfrm>
            <a:off x="1246415" y="4909458"/>
            <a:ext cx="8292874" cy="914396"/>
          </a:xfrm>
          <a:prstGeom prst="rect">
            <a:avLst/>
          </a:prstGeom>
        </p:spPr>
        <p:txBody>
          <a:bodyPr anchor="ctr"/>
          <a:lstStyle>
            <a:lvl1pPr marL="0" indent="0">
              <a:lnSpc>
                <a:spcPct val="100000"/>
              </a:lnSpc>
              <a:buSzTx/>
              <a:buFontTx/>
              <a:buNone/>
              <a:defRPr sz="2000"/>
            </a:lvl1pPr>
            <a:lvl2pPr marL="0" indent="457200">
              <a:lnSpc>
                <a:spcPct val="100000"/>
              </a:lnSpc>
              <a:buSzTx/>
              <a:buFontTx/>
              <a:buNone/>
              <a:defRPr sz="2000"/>
            </a:lvl2pPr>
            <a:lvl3pPr marL="0" indent="914400">
              <a:lnSpc>
                <a:spcPct val="100000"/>
              </a:lnSpc>
              <a:buSzTx/>
              <a:buFontTx/>
              <a:buNone/>
              <a:defRPr sz="2000"/>
            </a:lvl3pPr>
            <a:lvl4pPr marL="0" indent="1371600">
              <a:lnSpc>
                <a:spcPct val="100000"/>
              </a:lnSpc>
              <a:buSzTx/>
              <a:buFontTx/>
              <a:buNone/>
              <a:defRPr sz="2000"/>
            </a:lvl4pPr>
            <a:lvl5pPr marL="0" indent="1828800">
              <a:lnSpc>
                <a:spcPct val="100000"/>
              </a:lnSpc>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17" name="Slide Number"/>
          <p:cNvSpPr txBox="1"/>
          <p:nvPr>
            <p:ph type="sldNum" sz="quarter" idx="2"/>
          </p:nvPr>
        </p:nvSpPr>
        <p:spPr>
          <a:prstGeom prst="rect">
            <a:avLst/>
          </a:prstGeom>
        </p:spPr>
        <p:txBody>
          <a:bodyPr/>
          <a:lstStyle/>
          <a:p>
            <a:pPr/>
            <a:fld id="{86CB4B4D-7CA3-9044-876B-883B54F8677D}" type="slidenum"/>
          </a:p>
        </p:txBody>
      </p:sp>
      <p:sp>
        <p:nvSpPr>
          <p:cNvPr id="18" name="Straight Connector 6"/>
          <p:cNvSpPr/>
          <p:nvPr/>
        </p:nvSpPr>
        <p:spPr>
          <a:xfrm>
            <a:off x="360154" y="4602664"/>
            <a:ext cx="10375639" cy="1"/>
          </a:xfrm>
          <a:prstGeom prst="line">
            <a:avLst/>
          </a:prstGeom>
          <a:ln w="12700">
            <a:solidFill>
              <a:schemeClr val="accent1"/>
            </a:solidFill>
            <a:miter/>
          </a:ln>
        </p:spPr>
        <p:txBody>
          <a:bodyPr lIns="45719" rIns="45719"/>
          <a:lstStyle/>
          <a:p>
            <a:pPr/>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5" name="Title Text"/>
          <p:cNvSpPr txBox="1"/>
          <p:nvPr>
            <p:ph type="title"/>
          </p:nvPr>
        </p:nvSpPr>
        <p:spPr>
          <a:xfrm>
            <a:off x="838199" y="545914"/>
            <a:ext cx="9527276" cy="1241944"/>
          </a:xfrm>
          <a:prstGeom prst="rect">
            <a:avLst/>
          </a:prstGeom>
        </p:spPr>
        <p:txBody>
          <a:bodyPr/>
          <a:lstStyle/>
          <a:p>
            <a:pPr/>
            <a:r>
              <a:t>Title Text</a:t>
            </a:r>
          </a:p>
        </p:txBody>
      </p:sp>
      <p:sp>
        <p:nvSpPr>
          <p:cNvPr id="26" name="Body Level One…"/>
          <p:cNvSpPr txBox="1"/>
          <p:nvPr>
            <p:ph type="body" idx="1"/>
          </p:nvPr>
        </p:nvSpPr>
        <p:spPr>
          <a:xfrm>
            <a:off x="838199" y="2108594"/>
            <a:ext cx="9527276" cy="364393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7" name="Slide Number"/>
          <p:cNvSpPr txBox="1"/>
          <p:nvPr>
            <p:ph type="sldNum" sz="quarter" idx="2"/>
          </p:nvPr>
        </p:nvSpPr>
        <p:spPr>
          <a:prstGeom prst="rect">
            <a:avLst/>
          </a:prstGeom>
        </p:spPr>
        <p:txBody>
          <a:bodyPr/>
          <a:lstStyle/>
          <a:p>
            <a:pPr/>
            <a:fld id="{86CB4B4D-7CA3-9044-876B-883B54F8677D}" type="slidenum"/>
          </a:p>
        </p:txBody>
      </p:sp>
      <p:sp>
        <p:nvSpPr>
          <p:cNvPr id="28" name="Straight Connector 8"/>
          <p:cNvSpPr/>
          <p:nvPr/>
        </p:nvSpPr>
        <p:spPr>
          <a:xfrm>
            <a:off x="386706" y="1905000"/>
            <a:ext cx="10375640" cy="0"/>
          </a:xfrm>
          <a:prstGeom prst="line">
            <a:avLst/>
          </a:prstGeom>
          <a:ln w="12700">
            <a:solidFill>
              <a:schemeClr val="accent1"/>
            </a:solidFill>
            <a:miter/>
          </a:ln>
        </p:spPr>
        <p:txBody>
          <a:bodyPr lIns="45719" rIns="45719"/>
          <a:lstStyle/>
          <a:p>
            <a:pPr/>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35" name="Title Text"/>
          <p:cNvSpPr txBox="1"/>
          <p:nvPr>
            <p:ph type="title"/>
          </p:nvPr>
        </p:nvSpPr>
        <p:spPr>
          <a:xfrm>
            <a:off x="831850" y="1073425"/>
            <a:ext cx="8840345" cy="3489050"/>
          </a:xfrm>
          <a:prstGeom prst="rect">
            <a:avLst/>
          </a:prstGeom>
        </p:spPr>
        <p:txBody>
          <a:bodyPr anchor="b"/>
          <a:lstStyle>
            <a:lvl1pPr>
              <a:defRPr sz="6000"/>
            </a:lvl1pPr>
          </a:lstStyle>
          <a:p>
            <a:pPr/>
            <a:r>
              <a:t>Title Text</a:t>
            </a:r>
          </a:p>
        </p:txBody>
      </p:sp>
      <p:sp>
        <p:nvSpPr>
          <p:cNvPr id="36" name="Body Level One…"/>
          <p:cNvSpPr txBox="1"/>
          <p:nvPr>
            <p:ph type="body" sz="quarter" idx="1"/>
          </p:nvPr>
        </p:nvSpPr>
        <p:spPr>
          <a:xfrm>
            <a:off x="831850" y="4818488"/>
            <a:ext cx="8840345" cy="900773"/>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4" name="Title Text"/>
          <p:cNvSpPr txBox="1"/>
          <p:nvPr>
            <p:ph type="title"/>
          </p:nvPr>
        </p:nvSpPr>
        <p:spPr>
          <a:xfrm>
            <a:off x="838199" y="587827"/>
            <a:ext cx="9578683" cy="990602"/>
          </a:xfrm>
          <a:prstGeom prst="rect">
            <a:avLst/>
          </a:prstGeom>
        </p:spPr>
        <p:txBody>
          <a:bodyPr/>
          <a:lstStyle/>
          <a:p>
            <a:pPr/>
            <a:r>
              <a:t>Title Text</a:t>
            </a:r>
          </a:p>
        </p:txBody>
      </p:sp>
      <p:sp>
        <p:nvSpPr>
          <p:cNvPr id="45" name="Body Level One…"/>
          <p:cNvSpPr txBox="1"/>
          <p:nvPr>
            <p:ph type="body" sz="quarter" idx="1"/>
          </p:nvPr>
        </p:nvSpPr>
        <p:spPr>
          <a:xfrm>
            <a:off x="838200" y="2057406"/>
            <a:ext cx="4318908" cy="37251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6" name="Slide Number"/>
          <p:cNvSpPr txBox="1"/>
          <p:nvPr>
            <p:ph type="sldNum" sz="quarter" idx="2"/>
          </p:nvPr>
        </p:nvSpPr>
        <p:spPr>
          <a:prstGeom prst="rect">
            <a:avLst/>
          </a:prstGeom>
        </p:spPr>
        <p:txBody>
          <a:bodyPr/>
          <a:lstStyle/>
          <a:p>
            <a:pPr/>
            <a:fld id="{86CB4B4D-7CA3-9044-876B-883B54F8677D}" type="slidenum"/>
          </a:p>
        </p:txBody>
      </p:sp>
      <p:sp>
        <p:nvSpPr>
          <p:cNvPr id="47" name="Straight Connector 7"/>
          <p:cNvSpPr/>
          <p:nvPr/>
        </p:nvSpPr>
        <p:spPr>
          <a:xfrm>
            <a:off x="375523" y="1760403"/>
            <a:ext cx="10375639" cy="1"/>
          </a:xfrm>
          <a:prstGeom prst="line">
            <a:avLst/>
          </a:prstGeom>
          <a:ln w="12700">
            <a:solidFill>
              <a:schemeClr val="accent1"/>
            </a:solidFill>
            <a:miter/>
          </a:ln>
        </p:spPr>
        <p:txBody>
          <a:bodyPr lIns="45719" rIns="45719"/>
          <a:lstStyle/>
          <a:p>
            <a:pPr/>
          </a:p>
        </p:txBody>
      </p:sp>
      <p:sp>
        <p:nvSpPr>
          <p:cNvPr id="48" name="Straight Connector 8"/>
          <p:cNvSpPr/>
          <p:nvPr/>
        </p:nvSpPr>
        <p:spPr>
          <a:xfrm flipH="1">
            <a:off x="5563341" y="1752600"/>
            <a:ext cx="1" cy="4300106"/>
          </a:xfrm>
          <a:prstGeom prst="line">
            <a:avLst/>
          </a:prstGeom>
          <a:ln w="12700">
            <a:solidFill>
              <a:schemeClr val="accent1"/>
            </a:solidFill>
            <a:miter/>
          </a:ln>
        </p:spPr>
        <p:txBody>
          <a:bodyPr lIns="45719" rIns="45719"/>
          <a:lstStyle/>
          <a:p>
            <a:pPr/>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5" name="Title Text"/>
          <p:cNvSpPr txBox="1"/>
          <p:nvPr>
            <p:ph type="title"/>
          </p:nvPr>
        </p:nvSpPr>
        <p:spPr>
          <a:xfrm>
            <a:off x="839787" y="609600"/>
            <a:ext cx="10515601" cy="951491"/>
          </a:xfrm>
          <a:prstGeom prst="rect">
            <a:avLst/>
          </a:prstGeom>
        </p:spPr>
        <p:txBody>
          <a:bodyPr/>
          <a:lstStyle/>
          <a:p>
            <a:pPr/>
            <a:r>
              <a:t>Title Text</a:t>
            </a:r>
          </a:p>
        </p:txBody>
      </p:sp>
      <p:sp>
        <p:nvSpPr>
          <p:cNvPr id="56" name="Body Level One…"/>
          <p:cNvSpPr txBox="1"/>
          <p:nvPr>
            <p:ph type="body" sz="quarter" idx="1"/>
          </p:nvPr>
        </p:nvSpPr>
        <p:spPr>
          <a:xfrm>
            <a:off x="839788" y="1989858"/>
            <a:ext cx="4381646" cy="602672"/>
          </a:xfrm>
          <a:prstGeom prst="rect">
            <a:avLst/>
          </a:prstGeom>
        </p:spPr>
        <p:txBody>
          <a:bodyPr anchor="b"/>
          <a:lstStyle>
            <a:lvl1pPr marL="0" indent="0">
              <a:lnSpc>
                <a:spcPct val="100000"/>
              </a:lnSpc>
              <a:buSzTx/>
              <a:buFontTx/>
              <a:buNone/>
              <a:defRPr b="1" cap="all" spc="300"/>
            </a:lvl1pPr>
            <a:lvl2pPr marL="0" indent="457200">
              <a:lnSpc>
                <a:spcPct val="100000"/>
              </a:lnSpc>
              <a:buSzTx/>
              <a:buFontTx/>
              <a:buNone/>
              <a:defRPr b="1" cap="all" spc="300"/>
            </a:lvl2pPr>
            <a:lvl3pPr marL="0" indent="914400">
              <a:lnSpc>
                <a:spcPct val="100000"/>
              </a:lnSpc>
              <a:buSzTx/>
              <a:buFontTx/>
              <a:buNone/>
              <a:defRPr b="1" cap="all" spc="300"/>
            </a:lvl3pPr>
            <a:lvl4pPr marL="0" indent="1371600">
              <a:lnSpc>
                <a:spcPct val="100000"/>
              </a:lnSpc>
              <a:buSzTx/>
              <a:buFontTx/>
              <a:buNone/>
              <a:defRPr b="1" cap="all" spc="300"/>
            </a:lvl4pPr>
            <a:lvl5pPr marL="0" indent="1828800">
              <a:lnSpc>
                <a:spcPct val="100000"/>
              </a:lnSpc>
              <a:buSzTx/>
              <a:buFontTx/>
              <a:buNone/>
              <a:defRPr b="1" cap="all" spc="300"/>
            </a:lvl5pPr>
          </a:lstStyle>
          <a:p>
            <a:pPr/>
            <a:r>
              <a:t>Body Level One</a:t>
            </a:r>
          </a:p>
          <a:p>
            <a:pPr lvl="1"/>
            <a:r>
              <a:t>Body Level Two</a:t>
            </a:r>
          </a:p>
          <a:p>
            <a:pPr lvl="2"/>
            <a:r>
              <a:t>Body Level Three</a:t>
            </a:r>
          </a:p>
          <a:p>
            <a:pPr lvl="3"/>
            <a:r>
              <a:t>Body Level Four</a:t>
            </a:r>
          </a:p>
          <a:p>
            <a:pPr lvl="4"/>
            <a:r>
              <a:t>Body Level Five</a:t>
            </a:r>
          </a:p>
        </p:txBody>
      </p:sp>
      <p:sp>
        <p:nvSpPr>
          <p:cNvPr id="57" name="Text Placeholder 4"/>
          <p:cNvSpPr/>
          <p:nvPr>
            <p:ph type="body" sz="quarter" idx="21"/>
          </p:nvPr>
        </p:nvSpPr>
        <p:spPr>
          <a:xfrm>
            <a:off x="5950529" y="1989858"/>
            <a:ext cx="4487138" cy="602672"/>
          </a:xfrm>
          <a:prstGeom prst="rect">
            <a:avLst/>
          </a:prstGeom>
        </p:spPr>
        <p:txBody>
          <a:bodyPr anchor="b"/>
          <a:lstStyle/>
          <a:p>
            <a:pPr marL="0" indent="0">
              <a:lnSpc>
                <a:spcPct val="100000"/>
              </a:lnSpc>
              <a:buSzTx/>
              <a:buFontTx/>
              <a:buNone/>
              <a:defRPr b="1" cap="all" spc="300"/>
            </a:pPr>
          </a:p>
        </p:txBody>
      </p:sp>
      <p:sp>
        <p:nvSpPr>
          <p:cNvPr id="58" name="Slide Number"/>
          <p:cNvSpPr txBox="1"/>
          <p:nvPr>
            <p:ph type="sldNum" sz="quarter" idx="2"/>
          </p:nvPr>
        </p:nvSpPr>
        <p:spPr>
          <a:prstGeom prst="rect">
            <a:avLst/>
          </a:prstGeom>
        </p:spPr>
        <p:txBody>
          <a:bodyPr/>
          <a:lstStyle/>
          <a:p>
            <a:pPr/>
            <a:fld id="{86CB4B4D-7CA3-9044-876B-883B54F8677D}" type="slidenum"/>
          </a:p>
        </p:txBody>
      </p:sp>
      <p:sp>
        <p:nvSpPr>
          <p:cNvPr id="59" name="Straight Connector 9"/>
          <p:cNvSpPr/>
          <p:nvPr/>
        </p:nvSpPr>
        <p:spPr>
          <a:xfrm>
            <a:off x="378503" y="1752600"/>
            <a:ext cx="10375639" cy="0"/>
          </a:xfrm>
          <a:prstGeom prst="line">
            <a:avLst/>
          </a:prstGeom>
          <a:ln w="12700">
            <a:solidFill>
              <a:schemeClr val="accent1"/>
            </a:solidFill>
            <a:miter/>
          </a:ln>
        </p:spPr>
        <p:txBody>
          <a:bodyPr lIns="45719" rIns="45719"/>
          <a:lstStyle/>
          <a:p>
            <a:pPr/>
          </a:p>
        </p:txBody>
      </p:sp>
      <p:sp>
        <p:nvSpPr>
          <p:cNvPr id="60" name="Straight Connector 10"/>
          <p:cNvSpPr/>
          <p:nvPr/>
        </p:nvSpPr>
        <p:spPr>
          <a:xfrm flipH="1">
            <a:off x="5563341" y="1752600"/>
            <a:ext cx="1" cy="4300106"/>
          </a:xfrm>
          <a:prstGeom prst="line">
            <a:avLst/>
          </a:prstGeom>
          <a:ln w="12700">
            <a:solidFill>
              <a:schemeClr val="accent1"/>
            </a:solidFill>
            <a:miter/>
          </a:ln>
        </p:spPr>
        <p:txBody>
          <a:bodyPr lIns="45719" rIns="45719"/>
          <a:lstStyle/>
          <a:p>
            <a:pPr/>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7" name="Title Text"/>
          <p:cNvSpPr txBox="1"/>
          <p:nvPr>
            <p:ph type="title"/>
          </p:nvPr>
        </p:nvSpPr>
        <p:spPr>
          <a:xfrm>
            <a:off x="785115" y="703686"/>
            <a:ext cx="9406192" cy="1722591"/>
          </a:xfrm>
          <a:prstGeom prst="rect">
            <a:avLst/>
          </a:prstGeom>
        </p:spPr>
        <p:txBody>
          <a:bodyPr/>
          <a:lstStyle/>
          <a:p>
            <a:pPr/>
            <a:r>
              <a:t>Title Text</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82" name="Title Text"/>
          <p:cNvSpPr txBox="1"/>
          <p:nvPr>
            <p:ph type="title"/>
          </p:nvPr>
        </p:nvSpPr>
        <p:spPr>
          <a:xfrm>
            <a:off x="839787" y="597475"/>
            <a:ext cx="3932239" cy="1693718"/>
          </a:xfrm>
          <a:prstGeom prst="rect">
            <a:avLst/>
          </a:prstGeom>
        </p:spPr>
        <p:txBody>
          <a:bodyPr anchor="b"/>
          <a:lstStyle>
            <a:lvl1pPr>
              <a:defRPr sz="3200"/>
            </a:lvl1pPr>
          </a:lstStyle>
          <a:p>
            <a:pPr/>
            <a:r>
              <a:t>Title Text</a:t>
            </a:r>
          </a:p>
        </p:txBody>
      </p:sp>
      <p:sp>
        <p:nvSpPr>
          <p:cNvPr id="83" name="Body Level One…"/>
          <p:cNvSpPr txBox="1"/>
          <p:nvPr>
            <p:ph type="body" sz="half" idx="1"/>
          </p:nvPr>
        </p:nvSpPr>
        <p:spPr>
          <a:xfrm>
            <a:off x="5183187" y="597475"/>
            <a:ext cx="5140181" cy="5263575"/>
          </a:xfrm>
          <a:prstGeom prst="rect">
            <a:avLst/>
          </a:prstGeom>
        </p:spPr>
        <p:txBody>
          <a:bodyPr/>
          <a:lstStyle>
            <a:lvl1pPr>
              <a:defRPr sz="2800"/>
            </a:lvl1pPr>
            <a:lvl2pPr marL="723900" indent="-266700">
              <a:defRPr sz="2800"/>
            </a:lvl2pPr>
            <a:lvl3pPr marL="1234439" indent="-320039">
              <a:defRPr sz="2800"/>
            </a:lvl3pPr>
            <a:lvl4pPr marL="1727200" indent="-355600">
              <a:defRPr sz="2800"/>
            </a:lvl4pPr>
            <a:lvl5pPr marL="2184400" indent="-355600">
              <a:defRPr sz="2800"/>
            </a:lvl5pPr>
          </a:lstStyle>
          <a:p>
            <a:pPr/>
            <a:r>
              <a:t>Body Level One</a:t>
            </a:r>
          </a:p>
          <a:p>
            <a:pPr lvl="1"/>
            <a:r>
              <a:t>Body Level Two</a:t>
            </a:r>
          </a:p>
          <a:p>
            <a:pPr lvl="2"/>
            <a:r>
              <a:t>Body Level Three</a:t>
            </a:r>
          </a:p>
          <a:p>
            <a:pPr lvl="3"/>
            <a:r>
              <a:t>Body Level Four</a:t>
            </a:r>
          </a:p>
          <a:p>
            <a:pPr lvl="4"/>
            <a:r>
              <a:t>Body Level Five</a:t>
            </a:r>
          </a:p>
        </p:txBody>
      </p:sp>
      <p:sp>
        <p:nvSpPr>
          <p:cNvPr id="84" name="Text Placeholder 3"/>
          <p:cNvSpPr/>
          <p:nvPr>
            <p:ph type="body" sz="quarter" idx="21"/>
          </p:nvPr>
        </p:nvSpPr>
        <p:spPr>
          <a:xfrm>
            <a:off x="839787" y="2291194"/>
            <a:ext cx="3932239" cy="3577793"/>
          </a:xfrm>
          <a:prstGeom prst="rect">
            <a:avLst/>
          </a:prstGeom>
        </p:spPr>
        <p:txBody>
          <a:bodyPr/>
          <a:lstStyle/>
          <a:p>
            <a:pPr marL="0" indent="0">
              <a:buSzTx/>
              <a:buFontTx/>
              <a:buNone/>
              <a:defRPr sz="1600"/>
            </a:pP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92" name="Title Text"/>
          <p:cNvSpPr txBox="1"/>
          <p:nvPr>
            <p:ph type="title"/>
          </p:nvPr>
        </p:nvSpPr>
        <p:spPr>
          <a:xfrm>
            <a:off x="839787" y="659821"/>
            <a:ext cx="3932239" cy="1652155"/>
          </a:xfrm>
          <a:prstGeom prst="rect">
            <a:avLst/>
          </a:prstGeom>
        </p:spPr>
        <p:txBody>
          <a:bodyPr anchor="b"/>
          <a:lstStyle>
            <a:lvl1pPr>
              <a:defRPr sz="3200"/>
            </a:lvl1pPr>
          </a:lstStyle>
          <a:p>
            <a:pPr/>
            <a:r>
              <a:t>Title Text</a:t>
            </a:r>
          </a:p>
        </p:txBody>
      </p:sp>
      <p:sp>
        <p:nvSpPr>
          <p:cNvPr id="93" name="Picture Placeholder 2"/>
          <p:cNvSpPr/>
          <p:nvPr>
            <p:ph type="pic" sz="half" idx="21"/>
          </p:nvPr>
        </p:nvSpPr>
        <p:spPr>
          <a:xfrm>
            <a:off x="5183187" y="703686"/>
            <a:ext cx="5212918" cy="4969021"/>
          </a:xfrm>
          <a:prstGeom prst="rect">
            <a:avLst/>
          </a:prstGeom>
        </p:spPr>
        <p:txBody>
          <a:bodyPr lIns="91439" rIns="91439">
            <a:noAutofit/>
          </a:bodyPr>
          <a:lstStyle/>
          <a:p>
            <a:pPr/>
          </a:p>
        </p:txBody>
      </p:sp>
      <p:sp>
        <p:nvSpPr>
          <p:cNvPr id="94" name="Body Level One…"/>
          <p:cNvSpPr txBox="1"/>
          <p:nvPr>
            <p:ph type="body" sz="quarter" idx="1"/>
          </p:nvPr>
        </p:nvSpPr>
        <p:spPr>
          <a:xfrm>
            <a:off x="839787" y="2426277"/>
            <a:ext cx="3932239" cy="3246430"/>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6"/>
          <p:cNvSpPr/>
          <p:nvPr/>
        </p:nvSpPr>
        <p:spPr>
          <a:xfrm>
            <a:off x="0" y="0"/>
            <a:ext cx="12192000" cy="6858000"/>
          </a:xfrm>
          <a:prstGeom prst="rect">
            <a:avLst/>
          </a:prstGeom>
          <a:solidFill>
            <a:schemeClr val="accent1">
              <a:alpha val="5000"/>
            </a:schemeClr>
          </a:solidFill>
          <a:ln w="12700">
            <a:miter lim="400000"/>
          </a:ln>
        </p:spPr>
        <p:txBody>
          <a:bodyPr lIns="45719" rIns="45719" anchor="ctr"/>
          <a:lstStyle/>
          <a:p>
            <a:pPr algn="ctr">
              <a:defRPr>
                <a:solidFill>
                  <a:srgbClr val="FFFFFF"/>
                </a:solidFill>
              </a:defRPr>
            </a:pPr>
          </a:p>
        </p:txBody>
      </p:sp>
      <p:sp>
        <p:nvSpPr>
          <p:cNvPr id="3" name="Rectangle 14"/>
          <p:cNvSpPr/>
          <p:nvPr/>
        </p:nvSpPr>
        <p:spPr>
          <a:xfrm>
            <a:off x="367744" y="334928"/>
            <a:ext cx="11456511" cy="6188146"/>
          </a:xfrm>
          <a:prstGeom prst="rect">
            <a:avLst/>
          </a:prstGeom>
          <a:ln w="12700">
            <a:solidFill>
              <a:schemeClr val="accent1"/>
            </a:solidFill>
            <a:miter/>
          </a:ln>
        </p:spPr>
        <p:txBody>
          <a:bodyPr lIns="45719" rIns="45719" anchor="ctr"/>
          <a:lstStyle/>
          <a:p>
            <a:pPr algn="ctr">
              <a:defRPr>
                <a:solidFill>
                  <a:srgbClr val="FFFFFF"/>
                </a:solidFill>
              </a:defRPr>
            </a:pPr>
          </a:p>
        </p:txBody>
      </p:sp>
      <p:sp>
        <p:nvSpPr>
          <p:cNvPr id="4" name="Straight Connector 15"/>
          <p:cNvSpPr/>
          <p:nvPr/>
        </p:nvSpPr>
        <p:spPr>
          <a:xfrm flipH="1">
            <a:off x="10748698" y="334928"/>
            <a:ext cx="1" cy="6188147"/>
          </a:xfrm>
          <a:prstGeom prst="line">
            <a:avLst/>
          </a:prstGeom>
          <a:ln w="12700">
            <a:solidFill>
              <a:schemeClr val="accent1"/>
            </a:solidFill>
            <a:miter/>
          </a:ln>
        </p:spPr>
        <p:txBody>
          <a:bodyPr lIns="45719" rIns="45719"/>
          <a:lstStyle/>
          <a:p>
            <a:pPr/>
          </a:p>
        </p:txBody>
      </p:sp>
      <p:sp>
        <p:nvSpPr>
          <p:cNvPr id="5" name="Straight Connector 16"/>
          <p:cNvSpPr/>
          <p:nvPr/>
        </p:nvSpPr>
        <p:spPr>
          <a:xfrm>
            <a:off x="373060" y="6047437"/>
            <a:ext cx="10375639" cy="1"/>
          </a:xfrm>
          <a:prstGeom prst="line">
            <a:avLst/>
          </a:prstGeom>
          <a:ln w="12700">
            <a:solidFill>
              <a:schemeClr val="accent1"/>
            </a:solidFill>
            <a:miter/>
          </a:ln>
        </p:spPr>
        <p:txBody>
          <a:bodyPr lIns="45719" rIns="45719"/>
          <a:lstStyle/>
          <a:p>
            <a:pPr/>
          </a:p>
        </p:txBody>
      </p:sp>
      <p:sp>
        <p:nvSpPr>
          <p:cNvPr id="6" name="Slide Number"/>
          <p:cNvSpPr txBox="1"/>
          <p:nvPr>
            <p:ph type="sldNum" sz="quarter" idx="2"/>
          </p:nvPr>
        </p:nvSpPr>
        <p:spPr>
          <a:xfrm>
            <a:off x="10991311" y="5731272"/>
            <a:ext cx="612687" cy="637541"/>
          </a:xfrm>
          <a:prstGeom prst="rect">
            <a:avLst/>
          </a:prstGeom>
          <a:ln w="12700">
            <a:miter lim="400000"/>
          </a:ln>
        </p:spPr>
        <p:txBody>
          <a:bodyPr wrap="none" lIns="45719" rIns="45719" anchor="ctr">
            <a:spAutoFit/>
          </a:bodyPr>
          <a:lstStyle>
            <a:lvl1pPr algn="ctr">
              <a:defRPr b="1" sz="3600">
                <a:solidFill>
                  <a:schemeClr val="accent1"/>
                </a:solidFill>
              </a:defRPr>
            </a:lvl1pPr>
          </a:lstStyle>
          <a:p>
            <a:pPr/>
            <a:fld id="{86CB4B4D-7CA3-9044-876B-883B54F8677D}" type="slidenum"/>
          </a:p>
        </p:txBody>
      </p:sp>
      <p:sp>
        <p:nvSpPr>
          <p:cNvPr id="7" name="Title Text"/>
          <p:cNvSpPr txBox="1"/>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8"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000" u="none">
          <a:solidFill>
            <a:schemeClr val="accent1"/>
          </a:solidFill>
          <a:uFillTx/>
          <a:latin typeface="Elephant"/>
          <a:ea typeface="Elephant"/>
          <a:cs typeface="Elephant"/>
          <a:sym typeface="Elephant"/>
        </a:defRPr>
      </a:lvl1pPr>
      <a:lvl2pPr marL="0" marR="0" indent="0" algn="l" defTabSz="914400" rtl="0" latinLnBrk="0">
        <a:lnSpc>
          <a:spcPct val="90000"/>
        </a:lnSpc>
        <a:spcBef>
          <a:spcPts val="0"/>
        </a:spcBef>
        <a:spcAft>
          <a:spcPts val="0"/>
        </a:spcAft>
        <a:buClrTx/>
        <a:buSzTx/>
        <a:buFontTx/>
        <a:buNone/>
        <a:tabLst/>
        <a:defRPr b="0" baseline="0" cap="none" i="0" spc="0" strike="noStrike" sz="4000" u="none">
          <a:solidFill>
            <a:schemeClr val="accent1"/>
          </a:solidFill>
          <a:uFillTx/>
          <a:latin typeface="Elephant"/>
          <a:ea typeface="Elephant"/>
          <a:cs typeface="Elephant"/>
          <a:sym typeface="Elephant"/>
        </a:defRPr>
      </a:lvl2pPr>
      <a:lvl3pPr marL="0" marR="0" indent="0" algn="l" defTabSz="914400" rtl="0" latinLnBrk="0">
        <a:lnSpc>
          <a:spcPct val="90000"/>
        </a:lnSpc>
        <a:spcBef>
          <a:spcPts val="0"/>
        </a:spcBef>
        <a:spcAft>
          <a:spcPts val="0"/>
        </a:spcAft>
        <a:buClrTx/>
        <a:buSzTx/>
        <a:buFontTx/>
        <a:buNone/>
        <a:tabLst/>
        <a:defRPr b="0" baseline="0" cap="none" i="0" spc="0" strike="noStrike" sz="4000" u="none">
          <a:solidFill>
            <a:schemeClr val="accent1"/>
          </a:solidFill>
          <a:uFillTx/>
          <a:latin typeface="Elephant"/>
          <a:ea typeface="Elephant"/>
          <a:cs typeface="Elephant"/>
          <a:sym typeface="Elephant"/>
        </a:defRPr>
      </a:lvl3pPr>
      <a:lvl4pPr marL="0" marR="0" indent="0" algn="l" defTabSz="914400" rtl="0" latinLnBrk="0">
        <a:lnSpc>
          <a:spcPct val="90000"/>
        </a:lnSpc>
        <a:spcBef>
          <a:spcPts val="0"/>
        </a:spcBef>
        <a:spcAft>
          <a:spcPts val="0"/>
        </a:spcAft>
        <a:buClrTx/>
        <a:buSzTx/>
        <a:buFontTx/>
        <a:buNone/>
        <a:tabLst/>
        <a:defRPr b="0" baseline="0" cap="none" i="0" spc="0" strike="noStrike" sz="4000" u="none">
          <a:solidFill>
            <a:schemeClr val="accent1"/>
          </a:solidFill>
          <a:uFillTx/>
          <a:latin typeface="Elephant"/>
          <a:ea typeface="Elephant"/>
          <a:cs typeface="Elephant"/>
          <a:sym typeface="Elephant"/>
        </a:defRPr>
      </a:lvl4pPr>
      <a:lvl5pPr marL="0" marR="0" indent="0" algn="l" defTabSz="914400" rtl="0" latinLnBrk="0">
        <a:lnSpc>
          <a:spcPct val="90000"/>
        </a:lnSpc>
        <a:spcBef>
          <a:spcPts val="0"/>
        </a:spcBef>
        <a:spcAft>
          <a:spcPts val="0"/>
        </a:spcAft>
        <a:buClrTx/>
        <a:buSzTx/>
        <a:buFontTx/>
        <a:buNone/>
        <a:tabLst/>
        <a:defRPr b="0" baseline="0" cap="none" i="0" spc="0" strike="noStrike" sz="4000" u="none">
          <a:solidFill>
            <a:schemeClr val="accent1"/>
          </a:solidFill>
          <a:uFillTx/>
          <a:latin typeface="Elephant"/>
          <a:ea typeface="Elephant"/>
          <a:cs typeface="Elephant"/>
          <a:sym typeface="Elephant"/>
        </a:defRPr>
      </a:lvl5pPr>
      <a:lvl6pPr marL="0" marR="0" indent="0" algn="l" defTabSz="914400" rtl="0" latinLnBrk="0">
        <a:lnSpc>
          <a:spcPct val="90000"/>
        </a:lnSpc>
        <a:spcBef>
          <a:spcPts val="0"/>
        </a:spcBef>
        <a:spcAft>
          <a:spcPts val="0"/>
        </a:spcAft>
        <a:buClrTx/>
        <a:buSzTx/>
        <a:buFontTx/>
        <a:buNone/>
        <a:tabLst/>
        <a:defRPr b="0" baseline="0" cap="none" i="0" spc="0" strike="noStrike" sz="4000" u="none">
          <a:solidFill>
            <a:schemeClr val="accent1"/>
          </a:solidFill>
          <a:uFillTx/>
          <a:latin typeface="Elephant"/>
          <a:ea typeface="Elephant"/>
          <a:cs typeface="Elephant"/>
          <a:sym typeface="Elephant"/>
        </a:defRPr>
      </a:lvl6pPr>
      <a:lvl7pPr marL="0" marR="0" indent="0" algn="l" defTabSz="914400" rtl="0" latinLnBrk="0">
        <a:lnSpc>
          <a:spcPct val="90000"/>
        </a:lnSpc>
        <a:spcBef>
          <a:spcPts val="0"/>
        </a:spcBef>
        <a:spcAft>
          <a:spcPts val="0"/>
        </a:spcAft>
        <a:buClrTx/>
        <a:buSzTx/>
        <a:buFontTx/>
        <a:buNone/>
        <a:tabLst/>
        <a:defRPr b="0" baseline="0" cap="none" i="0" spc="0" strike="noStrike" sz="4000" u="none">
          <a:solidFill>
            <a:schemeClr val="accent1"/>
          </a:solidFill>
          <a:uFillTx/>
          <a:latin typeface="Elephant"/>
          <a:ea typeface="Elephant"/>
          <a:cs typeface="Elephant"/>
          <a:sym typeface="Elephant"/>
        </a:defRPr>
      </a:lvl7pPr>
      <a:lvl8pPr marL="0" marR="0" indent="0" algn="l" defTabSz="914400" rtl="0" latinLnBrk="0">
        <a:lnSpc>
          <a:spcPct val="90000"/>
        </a:lnSpc>
        <a:spcBef>
          <a:spcPts val="0"/>
        </a:spcBef>
        <a:spcAft>
          <a:spcPts val="0"/>
        </a:spcAft>
        <a:buClrTx/>
        <a:buSzTx/>
        <a:buFontTx/>
        <a:buNone/>
        <a:tabLst/>
        <a:defRPr b="0" baseline="0" cap="none" i="0" spc="0" strike="noStrike" sz="4000" u="none">
          <a:solidFill>
            <a:schemeClr val="accent1"/>
          </a:solidFill>
          <a:uFillTx/>
          <a:latin typeface="Elephant"/>
          <a:ea typeface="Elephant"/>
          <a:cs typeface="Elephant"/>
          <a:sym typeface="Elephant"/>
        </a:defRPr>
      </a:lvl8pPr>
      <a:lvl9pPr marL="0" marR="0" indent="0" algn="l" defTabSz="914400" rtl="0" latinLnBrk="0">
        <a:lnSpc>
          <a:spcPct val="90000"/>
        </a:lnSpc>
        <a:spcBef>
          <a:spcPts val="0"/>
        </a:spcBef>
        <a:spcAft>
          <a:spcPts val="0"/>
        </a:spcAft>
        <a:buClrTx/>
        <a:buSzTx/>
        <a:buFontTx/>
        <a:buNone/>
        <a:tabLst/>
        <a:defRPr b="0" baseline="0" cap="none" i="0" spc="0" strike="noStrike" sz="4000" u="none">
          <a:solidFill>
            <a:schemeClr val="accent1"/>
          </a:solidFill>
          <a:uFillTx/>
          <a:latin typeface="Elephant"/>
          <a:ea typeface="Elephant"/>
          <a:cs typeface="Elephant"/>
          <a:sym typeface="Elephant"/>
        </a:defRPr>
      </a:lvl9pPr>
    </p:titleStyle>
    <p:bodyStyle>
      <a:lvl1pPr marL="228600" marR="0" indent="-228600" algn="l" defTabSz="914400" rtl="0" latinLnBrk="0">
        <a:lnSpc>
          <a:spcPct val="140000"/>
        </a:lnSpc>
        <a:spcBef>
          <a:spcPts val="1000"/>
        </a:spcBef>
        <a:spcAft>
          <a:spcPts val="0"/>
        </a:spcAft>
        <a:buClrTx/>
        <a:buSzPct val="100000"/>
        <a:buFont typeface="Arial"/>
        <a:buChar char="•"/>
        <a:tabLst/>
        <a:defRPr b="0" baseline="0" cap="none" i="0" spc="0" strike="noStrike" sz="1800" u="none">
          <a:solidFill>
            <a:schemeClr val="accent1"/>
          </a:solidFill>
          <a:uFillTx/>
          <a:latin typeface="Univers Condensed"/>
          <a:ea typeface="Univers Condensed"/>
          <a:cs typeface="Univers Condensed"/>
          <a:sym typeface="Univers Condensed"/>
        </a:defRPr>
      </a:lvl1pPr>
      <a:lvl2pPr marL="714375" marR="0" indent="-257175" algn="l" defTabSz="914400" rtl="0" latinLnBrk="0">
        <a:lnSpc>
          <a:spcPct val="140000"/>
        </a:lnSpc>
        <a:spcBef>
          <a:spcPts val="1000"/>
        </a:spcBef>
        <a:spcAft>
          <a:spcPts val="0"/>
        </a:spcAft>
        <a:buClrTx/>
        <a:buSzPct val="100000"/>
        <a:buFont typeface="Arial"/>
        <a:buChar char="•"/>
        <a:tabLst/>
        <a:defRPr b="0" baseline="0" cap="none" i="0" spc="0" strike="noStrike" sz="1800" u="none">
          <a:solidFill>
            <a:schemeClr val="accent1"/>
          </a:solidFill>
          <a:uFillTx/>
          <a:latin typeface="Univers Condensed"/>
          <a:ea typeface="Univers Condensed"/>
          <a:cs typeface="Univers Condensed"/>
          <a:sym typeface="Univers Condensed"/>
        </a:defRPr>
      </a:lvl2pPr>
      <a:lvl3pPr marL="1208314" marR="0" indent="-293914" algn="l" defTabSz="914400" rtl="0" latinLnBrk="0">
        <a:lnSpc>
          <a:spcPct val="140000"/>
        </a:lnSpc>
        <a:spcBef>
          <a:spcPts val="1000"/>
        </a:spcBef>
        <a:spcAft>
          <a:spcPts val="0"/>
        </a:spcAft>
        <a:buClrTx/>
        <a:buSzPct val="100000"/>
        <a:buFont typeface="Arial"/>
        <a:buChar char="•"/>
        <a:tabLst/>
        <a:defRPr b="0" baseline="0" cap="none" i="0" spc="0" strike="noStrike" sz="1800" u="none">
          <a:solidFill>
            <a:schemeClr val="accent1"/>
          </a:solidFill>
          <a:uFillTx/>
          <a:latin typeface="Univers Condensed"/>
          <a:ea typeface="Univers Condensed"/>
          <a:cs typeface="Univers Condensed"/>
          <a:sym typeface="Univers Condensed"/>
        </a:defRPr>
      </a:lvl3pPr>
      <a:lvl4pPr marL="1714500" marR="0" indent="-342900" algn="l" defTabSz="914400" rtl="0" latinLnBrk="0">
        <a:lnSpc>
          <a:spcPct val="140000"/>
        </a:lnSpc>
        <a:spcBef>
          <a:spcPts val="1000"/>
        </a:spcBef>
        <a:spcAft>
          <a:spcPts val="0"/>
        </a:spcAft>
        <a:buClrTx/>
        <a:buSzPct val="100000"/>
        <a:buFont typeface="Arial"/>
        <a:buChar char="•"/>
        <a:tabLst/>
        <a:defRPr b="0" baseline="0" cap="none" i="0" spc="0" strike="noStrike" sz="1800" u="none">
          <a:solidFill>
            <a:schemeClr val="accent1"/>
          </a:solidFill>
          <a:uFillTx/>
          <a:latin typeface="Univers Condensed"/>
          <a:ea typeface="Univers Condensed"/>
          <a:cs typeface="Univers Condensed"/>
          <a:sym typeface="Univers Condensed"/>
        </a:defRPr>
      </a:lvl4pPr>
      <a:lvl5pPr marL="2171700" marR="0" indent="-342900" algn="l" defTabSz="914400" rtl="0" latinLnBrk="0">
        <a:lnSpc>
          <a:spcPct val="140000"/>
        </a:lnSpc>
        <a:spcBef>
          <a:spcPts val="1000"/>
        </a:spcBef>
        <a:spcAft>
          <a:spcPts val="0"/>
        </a:spcAft>
        <a:buClrTx/>
        <a:buSzPct val="100000"/>
        <a:buFont typeface="Arial"/>
        <a:buChar char="•"/>
        <a:tabLst/>
        <a:defRPr b="0" baseline="0" cap="none" i="0" spc="0" strike="noStrike" sz="1800" u="none">
          <a:solidFill>
            <a:schemeClr val="accent1"/>
          </a:solidFill>
          <a:uFillTx/>
          <a:latin typeface="Univers Condensed"/>
          <a:ea typeface="Univers Condensed"/>
          <a:cs typeface="Univers Condensed"/>
          <a:sym typeface="Univers Condensed"/>
        </a:defRPr>
      </a:lvl5pPr>
      <a:lvl6pPr marL="2514600" marR="0" indent="-228600" algn="l" defTabSz="914400" rtl="0" latinLnBrk="0">
        <a:lnSpc>
          <a:spcPct val="140000"/>
        </a:lnSpc>
        <a:spcBef>
          <a:spcPts val="1000"/>
        </a:spcBef>
        <a:spcAft>
          <a:spcPts val="0"/>
        </a:spcAft>
        <a:buClrTx/>
        <a:buSzPct val="100000"/>
        <a:buFont typeface="Arial"/>
        <a:buChar char="•"/>
        <a:tabLst/>
        <a:defRPr b="0" baseline="0" cap="none" i="0" spc="0" strike="noStrike" sz="1800" u="none">
          <a:solidFill>
            <a:schemeClr val="accent1"/>
          </a:solidFill>
          <a:uFillTx/>
          <a:latin typeface="Univers Condensed"/>
          <a:ea typeface="Univers Condensed"/>
          <a:cs typeface="Univers Condensed"/>
          <a:sym typeface="Univers Condensed"/>
        </a:defRPr>
      </a:lvl6pPr>
      <a:lvl7pPr marL="2971800" marR="0" indent="-228600" algn="l" defTabSz="914400" rtl="0" latinLnBrk="0">
        <a:lnSpc>
          <a:spcPct val="140000"/>
        </a:lnSpc>
        <a:spcBef>
          <a:spcPts val="1000"/>
        </a:spcBef>
        <a:spcAft>
          <a:spcPts val="0"/>
        </a:spcAft>
        <a:buClrTx/>
        <a:buSzPct val="100000"/>
        <a:buFont typeface="Arial"/>
        <a:buChar char="•"/>
        <a:tabLst/>
        <a:defRPr b="0" baseline="0" cap="none" i="0" spc="0" strike="noStrike" sz="1800" u="none">
          <a:solidFill>
            <a:schemeClr val="accent1"/>
          </a:solidFill>
          <a:uFillTx/>
          <a:latin typeface="Univers Condensed"/>
          <a:ea typeface="Univers Condensed"/>
          <a:cs typeface="Univers Condensed"/>
          <a:sym typeface="Univers Condensed"/>
        </a:defRPr>
      </a:lvl7pPr>
      <a:lvl8pPr marL="3429000" marR="0" indent="-228600" algn="l" defTabSz="914400" rtl="0" latinLnBrk="0">
        <a:lnSpc>
          <a:spcPct val="140000"/>
        </a:lnSpc>
        <a:spcBef>
          <a:spcPts val="1000"/>
        </a:spcBef>
        <a:spcAft>
          <a:spcPts val="0"/>
        </a:spcAft>
        <a:buClrTx/>
        <a:buSzPct val="100000"/>
        <a:buFont typeface="Arial"/>
        <a:buChar char="•"/>
        <a:tabLst/>
        <a:defRPr b="0" baseline="0" cap="none" i="0" spc="0" strike="noStrike" sz="1800" u="none">
          <a:solidFill>
            <a:schemeClr val="accent1"/>
          </a:solidFill>
          <a:uFillTx/>
          <a:latin typeface="Univers Condensed"/>
          <a:ea typeface="Univers Condensed"/>
          <a:cs typeface="Univers Condensed"/>
          <a:sym typeface="Univers Condensed"/>
        </a:defRPr>
      </a:lvl8pPr>
      <a:lvl9pPr marL="3886200" marR="0" indent="-228600" algn="l" defTabSz="914400" rtl="0" latinLnBrk="0">
        <a:lnSpc>
          <a:spcPct val="140000"/>
        </a:lnSpc>
        <a:spcBef>
          <a:spcPts val="1000"/>
        </a:spcBef>
        <a:spcAft>
          <a:spcPts val="0"/>
        </a:spcAft>
        <a:buClrTx/>
        <a:buSzPct val="100000"/>
        <a:buFont typeface="Arial"/>
        <a:buChar char="•"/>
        <a:tabLst/>
        <a:defRPr b="0" baseline="0" cap="none" i="0" spc="0" strike="noStrike" sz="1800" u="none">
          <a:solidFill>
            <a:schemeClr val="accent1"/>
          </a:solidFill>
          <a:uFillTx/>
          <a:latin typeface="Univers Condensed"/>
          <a:ea typeface="Univers Condensed"/>
          <a:cs typeface="Univers Condensed"/>
          <a:sym typeface="Univers Condensed"/>
        </a:defRPr>
      </a:lvl9pPr>
    </p:bodyStyle>
    <p:otherStyle>
      <a:lvl1pPr marL="0" marR="0" indent="0" algn="ctr" defTabSz="914400" rtl="0" latinLnBrk="0">
        <a:lnSpc>
          <a:spcPct val="100000"/>
        </a:lnSpc>
        <a:spcBef>
          <a:spcPts val="0"/>
        </a:spcBef>
        <a:spcAft>
          <a:spcPts val="0"/>
        </a:spcAft>
        <a:buClrTx/>
        <a:buSzTx/>
        <a:buFontTx/>
        <a:buNone/>
        <a:tabLst/>
        <a:defRPr b="1" baseline="0" cap="none" i="0" spc="0" strike="noStrike" sz="3600" u="none">
          <a:solidFill>
            <a:schemeClr val="tx1"/>
          </a:solidFill>
          <a:uFillTx/>
          <a:latin typeface="+mn-lt"/>
          <a:ea typeface="+mn-ea"/>
          <a:cs typeface="+mn-cs"/>
          <a:sym typeface="Univers Condensed"/>
        </a:defRPr>
      </a:lvl1pPr>
      <a:lvl2pPr marL="0" marR="0" indent="457200" algn="ctr" defTabSz="914400" rtl="0" latinLnBrk="0">
        <a:lnSpc>
          <a:spcPct val="100000"/>
        </a:lnSpc>
        <a:spcBef>
          <a:spcPts val="0"/>
        </a:spcBef>
        <a:spcAft>
          <a:spcPts val="0"/>
        </a:spcAft>
        <a:buClrTx/>
        <a:buSzTx/>
        <a:buFontTx/>
        <a:buNone/>
        <a:tabLst/>
        <a:defRPr b="1" baseline="0" cap="none" i="0" spc="0" strike="noStrike" sz="3600" u="none">
          <a:solidFill>
            <a:schemeClr val="tx1"/>
          </a:solidFill>
          <a:uFillTx/>
          <a:latin typeface="+mn-lt"/>
          <a:ea typeface="+mn-ea"/>
          <a:cs typeface="+mn-cs"/>
          <a:sym typeface="Univers Condensed"/>
        </a:defRPr>
      </a:lvl2pPr>
      <a:lvl3pPr marL="0" marR="0" indent="914400" algn="ctr" defTabSz="914400" rtl="0" latinLnBrk="0">
        <a:lnSpc>
          <a:spcPct val="100000"/>
        </a:lnSpc>
        <a:spcBef>
          <a:spcPts val="0"/>
        </a:spcBef>
        <a:spcAft>
          <a:spcPts val="0"/>
        </a:spcAft>
        <a:buClrTx/>
        <a:buSzTx/>
        <a:buFontTx/>
        <a:buNone/>
        <a:tabLst/>
        <a:defRPr b="1" baseline="0" cap="none" i="0" spc="0" strike="noStrike" sz="3600" u="none">
          <a:solidFill>
            <a:schemeClr val="tx1"/>
          </a:solidFill>
          <a:uFillTx/>
          <a:latin typeface="+mn-lt"/>
          <a:ea typeface="+mn-ea"/>
          <a:cs typeface="+mn-cs"/>
          <a:sym typeface="Univers Condensed"/>
        </a:defRPr>
      </a:lvl3pPr>
      <a:lvl4pPr marL="0" marR="0" indent="1371600" algn="ctr" defTabSz="914400" rtl="0" latinLnBrk="0">
        <a:lnSpc>
          <a:spcPct val="100000"/>
        </a:lnSpc>
        <a:spcBef>
          <a:spcPts val="0"/>
        </a:spcBef>
        <a:spcAft>
          <a:spcPts val="0"/>
        </a:spcAft>
        <a:buClrTx/>
        <a:buSzTx/>
        <a:buFontTx/>
        <a:buNone/>
        <a:tabLst/>
        <a:defRPr b="1" baseline="0" cap="none" i="0" spc="0" strike="noStrike" sz="3600" u="none">
          <a:solidFill>
            <a:schemeClr val="tx1"/>
          </a:solidFill>
          <a:uFillTx/>
          <a:latin typeface="+mn-lt"/>
          <a:ea typeface="+mn-ea"/>
          <a:cs typeface="+mn-cs"/>
          <a:sym typeface="Univers Condensed"/>
        </a:defRPr>
      </a:lvl4pPr>
      <a:lvl5pPr marL="0" marR="0" indent="1828800" algn="ctr" defTabSz="914400" rtl="0" latinLnBrk="0">
        <a:lnSpc>
          <a:spcPct val="100000"/>
        </a:lnSpc>
        <a:spcBef>
          <a:spcPts val="0"/>
        </a:spcBef>
        <a:spcAft>
          <a:spcPts val="0"/>
        </a:spcAft>
        <a:buClrTx/>
        <a:buSzTx/>
        <a:buFontTx/>
        <a:buNone/>
        <a:tabLst/>
        <a:defRPr b="1" baseline="0" cap="none" i="0" spc="0" strike="noStrike" sz="3600" u="none">
          <a:solidFill>
            <a:schemeClr val="tx1"/>
          </a:solidFill>
          <a:uFillTx/>
          <a:latin typeface="+mn-lt"/>
          <a:ea typeface="+mn-ea"/>
          <a:cs typeface="+mn-cs"/>
          <a:sym typeface="Univers Condensed"/>
        </a:defRPr>
      </a:lvl5pPr>
      <a:lvl6pPr marL="0" marR="0" indent="2286000" algn="ctr" defTabSz="914400" rtl="0" latinLnBrk="0">
        <a:lnSpc>
          <a:spcPct val="100000"/>
        </a:lnSpc>
        <a:spcBef>
          <a:spcPts val="0"/>
        </a:spcBef>
        <a:spcAft>
          <a:spcPts val="0"/>
        </a:spcAft>
        <a:buClrTx/>
        <a:buSzTx/>
        <a:buFontTx/>
        <a:buNone/>
        <a:tabLst/>
        <a:defRPr b="1" baseline="0" cap="none" i="0" spc="0" strike="noStrike" sz="3600" u="none">
          <a:solidFill>
            <a:schemeClr val="tx1"/>
          </a:solidFill>
          <a:uFillTx/>
          <a:latin typeface="+mn-lt"/>
          <a:ea typeface="+mn-ea"/>
          <a:cs typeface="+mn-cs"/>
          <a:sym typeface="Univers Condensed"/>
        </a:defRPr>
      </a:lvl6pPr>
      <a:lvl7pPr marL="0" marR="0" indent="2743200" algn="ctr" defTabSz="914400" rtl="0" latinLnBrk="0">
        <a:lnSpc>
          <a:spcPct val="100000"/>
        </a:lnSpc>
        <a:spcBef>
          <a:spcPts val="0"/>
        </a:spcBef>
        <a:spcAft>
          <a:spcPts val="0"/>
        </a:spcAft>
        <a:buClrTx/>
        <a:buSzTx/>
        <a:buFontTx/>
        <a:buNone/>
        <a:tabLst/>
        <a:defRPr b="1" baseline="0" cap="none" i="0" spc="0" strike="noStrike" sz="3600" u="none">
          <a:solidFill>
            <a:schemeClr val="tx1"/>
          </a:solidFill>
          <a:uFillTx/>
          <a:latin typeface="+mn-lt"/>
          <a:ea typeface="+mn-ea"/>
          <a:cs typeface="+mn-cs"/>
          <a:sym typeface="Univers Condensed"/>
        </a:defRPr>
      </a:lvl7pPr>
      <a:lvl8pPr marL="0" marR="0" indent="3200400" algn="ctr" defTabSz="914400" rtl="0" latinLnBrk="0">
        <a:lnSpc>
          <a:spcPct val="100000"/>
        </a:lnSpc>
        <a:spcBef>
          <a:spcPts val="0"/>
        </a:spcBef>
        <a:spcAft>
          <a:spcPts val="0"/>
        </a:spcAft>
        <a:buClrTx/>
        <a:buSzTx/>
        <a:buFontTx/>
        <a:buNone/>
        <a:tabLst/>
        <a:defRPr b="1" baseline="0" cap="none" i="0" spc="0" strike="noStrike" sz="3600" u="none">
          <a:solidFill>
            <a:schemeClr val="tx1"/>
          </a:solidFill>
          <a:uFillTx/>
          <a:latin typeface="+mn-lt"/>
          <a:ea typeface="+mn-ea"/>
          <a:cs typeface="+mn-cs"/>
          <a:sym typeface="Univers Condensed"/>
        </a:defRPr>
      </a:lvl8pPr>
      <a:lvl9pPr marL="0" marR="0" indent="3657600" algn="ctr" defTabSz="914400" rtl="0" latinLnBrk="0">
        <a:lnSpc>
          <a:spcPct val="100000"/>
        </a:lnSpc>
        <a:spcBef>
          <a:spcPts val="0"/>
        </a:spcBef>
        <a:spcAft>
          <a:spcPts val="0"/>
        </a:spcAft>
        <a:buClrTx/>
        <a:buSzTx/>
        <a:buFontTx/>
        <a:buNone/>
        <a:tabLst/>
        <a:defRPr b="1" baseline="0" cap="none" i="0" spc="0" strike="noStrike" sz="3600" u="none">
          <a:solidFill>
            <a:schemeClr val="tx1"/>
          </a:solidFill>
          <a:uFillTx/>
          <a:latin typeface="+mn-lt"/>
          <a:ea typeface="+mn-ea"/>
          <a:cs typeface="+mn-cs"/>
          <a:sym typeface="Univers Condense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micmac-nsn.gov/" TargetMode="External"/><Relationship Id="rId3" Type="http://schemas.openxmlformats.org/officeDocument/2006/relationships/hyperlink" Target="http://www.maliseets.com/index.htm" TargetMode="External"/><Relationship Id="rId4" Type="http://schemas.openxmlformats.org/officeDocument/2006/relationships/hyperlink" Target="https://www.penobscotnation.org/" TargetMode="External"/><Relationship Id="rId5" Type="http://schemas.openxmlformats.org/officeDocument/2006/relationships/hyperlink" Target="https://www.passamaquoddy.com/" TargetMode="External"/><Relationship Id="rId6" Type="http://schemas.openxmlformats.org/officeDocument/2006/relationships/hyperlink" Target="https://www.wabanaki.com/" TargetMode="External"/><Relationship Id="rId7" Type="http://schemas.openxmlformats.org/officeDocument/2006/relationships/hyperlink" Target="https://abenakiheritage.org/" TargetMode="External"/><Relationship Id="rId8" Type="http://schemas.openxmlformats.org/officeDocument/2006/relationships/hyperlink" Target="https://qonaskamkuk.com/"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vimeo.com/244882764" TargetMode="External"/><Relationship Id="rId3" Type="http://schemas.openxmlformats.org/officeDocument/2006/relationships/video" Target="https://player.vimeo.com/video/244882764?app_id=122963" TargetMode="External"/><Relationship Id="rId4" Type="http://schemas.openxmlformats.org/officeDocument/2006/relationships/image" Target="../media/image2.jpeg"/><Relationship Id="rId5" Type="http://schemas.openxmlformats.org/officeDocument/2006/relationships/hyperlink" Target="https://www.pbs.org/video/language-protectors-zmv5ea/" TargetMode="External"/><Relationship Id="rId6" Type="http://schemas.openxmlformats.org/officeDocument/2006/relationships/image" Target="../media/image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vimeo.com/537535470" TargetMode="External"/><Relationship Id="rId3" Type="http://schemas.openxmlformats.org/officeDocument/2006/relationships/video" Target="https://player.vimeo.com/video/537535470?app_id=122963" TargetMode="External"/><Relationship Id="rId4" Type="http://schemas.openxmlformats.org/officeDocument/2006/relationships/image" Target="../media/image3.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ainebeacon.com/returning-land-to-tribes-is-a-step-towards-justice-and-sustainability-say-wabanaki-environmental-activists/" TargetMode="External"/><Relationship Id="rId3" Type="http://schemas.openxmlformats.org/officeDocument/2006/relationships/hyperlink" Target="https://storymaps.arcgis.com/stories/5c24385c2e9b4861b286caad15ef6398" TargetMode="External"/></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ainebeacon.com/what-tribal-sovereignty-means-to-wabanaki-people/"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video" Target="https://www.youtube.com/embed/bexvE4lZRGo?feature=oembed" TargetMode="External"/><Relationship Id="rId3" Type="http://schemas.openxmlformats.org/officeDocument/2006/relationships/image" Target="../media/image4.jpeg"/><Relationship Id="rId4" Type="http://schemas.openxmlformats.org/officeDocument/2006/relationships/hyperlink" Target="https://www.youtube.com/watch?v=bexvE4lZRGo" TargetMode="External"/><Relationship Id="rId5" Type="http://schemas.openxmlformats.org/officeDocument/2006/relationships/hyperlink" Target="https://www.mitsc.org/mitsc-narrative-summaries/summary-of-the-maine-indian-land-claims-act-of-1980" TargetMode="Externa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ash.harvard.edu/news/harvard-project-american-indian-economic-development-releases-research-impacts-restrictions" TargetMode="External"/><Relationship Id="rId3" Type="http://schemas.openxmlformats.org/officeDocument/2006/relationships/image" Target="../media/image7.png"/><Relationship Id="rId4" Type="http://schemas.openxmlformats.org/officeDocument/2006/relationships/hyperlink" Target="https://journals.lib.unb.ca/index.php/Acadiensis/article/view/34147/1882529966" TargetMode="External"/></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mainebeacon.com/what-tribal-sovereignty-means-to-wabanaki-people/" TargetMode="External"/><Relationship Id="rId3" Type="http://schemas.openxmlformats.org/officeDocument/2006/relationships/hyperlink" Target="https://wabanakialliance.com/" TargetMode="External"/><Relationship Id="rId4" Type="http://schemas.openxmlformats.org/officeDocument/2006/relationships/hyperlink" Target="https://wabanakialliance.com/wabanaki-nations-ld1626-statement/" TargetMode="External"/><Relationship Id="rId5" Type="http://schemas.openxmlformats.org/officeDocument/2006/relationships/hyperlink" Target="https://www.protectmaine.org/wp-content/uploads/2023/12/Tribal-Sovereignty-2021-Factsheet_2021-08-05-201536_abyt.pdf" TargetMode="External"/><Relationship Id="rId6" Type="http://schemas.openxmlformats.org/officeDocument/2006/relationships/image" Target="../media/image8.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b336368-b933-4b06-88b6-e51256ac6d81.libsyn.com/decolonizing-conservation-with-prakash-kashwan-in-conversation" TargetMode="External"/><Relationship Id="rId3" Type="http://schemas.openxmlformats.org/officeDocument/2006/relationships/hyperlink" Target="https://www.wabanakireach.org/shifting_to_a_culture_of_decolonization_in_conservation_communities" TargetMode="External"/><Relationship Id="rId4" Type="http://schemas.openxmlformats.org/officeDocument/2006/relationships/hyperlink" Target="https://ictnews.org/opinion/let-native-people-decide-regarding-their-traditional-lands" TargetMode="External"/></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whitesupremacyculture.info/characteristics.html" TargetMode="External"/><Relationship Id="rId3" Type="http://schemas.openxmlformats.org/officeDocument/2006/relationships/hyperlink" Target="https://communitycentricfundraising.org/2020/08/10/nonprofit-industrial-complex-101-a-primer-on-how-it-upholds-inequity-and-flattens-resistance/" TargetMode="External"/><Relationship Id="rId4" Type="http://schemas.openxmlformats.org/officeDocument/2006/relationships/image" Target="../media/image9.png"/><Relationship Id="rId5" Type="http://schemas.openxmlformats.org/officeDocument/2006/relationships/hyperlink" Target="https://artmuseumteaching.com/2019/05/31/interrupting-white-dominant-culture/" TargetMode="External"/></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 Id="rId3" Type="http://schemas.openxmlformats.org/officeDocument/2006/relationships/hyperlink" Target="https://www.bostonglobe.com/2020/09/15/magazine/myth-native-american-extinction-harms-everyone/" TargetMode="External"/><Relationship Id="rId4" Type="http://schemas.openxmlformats.org/officeDocument/2006/relationships/hyperlink" Target="https://www.angelovillagomez.com/2021/05/understanding-decolonization-white.html" TargetMode="External"/><Relationship Id="rId5" Type="http://schemas.openxmlformats.org/officeDocument/2006/relationships/image" Target="../media/image5.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video" Target="https://www.youtube.com/embed/_atjRRYSjXg?feature=oembed" TargetMode="External"/><Relationship Id="rId3" Type="http://schemas.openxmlformats.org/officeDocument/2006/relationships/image" Target="../media/image6.jpeg"/><Relationship Id="rId4" Type="http://schemas.openxmlformats.org/officeDocument/2006/relationships/hyperlink" Target="https://dawnlandreturn.org/first-light/updates/sign-speaks-volumes-islands-and-erasure-narratives" TargetMode="External"/></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dawnlandreturn.org/sites/default/files/documents/Compiled-Learnings-from-Changing-the-Narrative.pdf" TargetMode="External"/><Relationship Id="rId3" Type="http://schemas.openxmlformats.org/officeDocument/2006/relationships/hyperlink" Target="https://archives.weru.org/dawnland-signals/2020/11/dawnland-signals-11-19-20-land-acknowledgments/" TargetMode="External"/></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umaine.edu/apcaw/" TargetMode="External"/><Relationship Id="rId3" Type="http://schemas.openxmlformats.org/officeDocument/2006/relationships/hyperlink" Target="https://www.wabanakialliance.com/coalition/" TargetMode="External"/><Relationship Id="rId4" Type="http://schemas.openxmlformats.org/officeDocument/2006/relationships/hyperlink" Target="https://www.nrcm.org/programs/waters/penobscot-river-restoration-project/" TargetMode="External"/></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hyperlink" Target="https://dawnlandreturn.org/wabanaki-commission/land-projects" TargetMode="External"/><Relationship Id="rId4" Type="http://schemas.openxmlformats.org/officeDocument/2006/relationships/hyperlink" Target="https://dawnlandreturn.org/first-light/resources/wabanaki-self-determination-fund" TargetMode="External"/><Relationship Id="rId5" Type="http://schemas.openxmlformats.org/officeDocument/2006/relationships/hyperlink" Target="https://dawnlandreturn.org/first-light/updates/passamaquoddy-nation-celebrates-return-kuwesuwi-monihq-summer-solstice" TargetMode="External"/></Relationships>

</file>

<file path=ppt/slides/_rels/slide3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dawnlandreturn.org/sites/default/files/documents/OLJP-Articles-and-Bylaws-Memo.final_.pdf" TargetMode="External"/><Relationship Id="rId3" Type="http://schemas.openxmlformats.org/officeDocument/2006/relationships/hyperlink" Target="https://www.landincommon.org/callforland/" TargetMode="External"/><Relationship Id="rId4" Type="http://schemas.openxmlformats.org/officeDocument/2006/relationships/hyperlink" Target="https://www.nature.org/content/dam/tnc/nature/en/documents/Indigenous-Engagement-Commitments_Final_rs.pdf" TargetMode="External"/><Relationship Id="rId5" Type="http://schemas.openxmlformats.org/officeDocument/2006/relationships/hyperlink" Target="https://dawnlandreturn.org/sites/default/files/documents/NOFA-Vermont-Board-of-Directors-Compensation-Policy-012721.docx" TargetMode="External"/></Relationships>

</file>

<file path=ppt/slides/_rels/slide3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peterforbes.org/writing/essential-lessons" TargetMode="External"/><Relationship Id="rId3" Type="http://schemas.openxmlformats.org/officeDocument/2006/relationships/hyperlink" Target="https://www.wabanakireach.org/shifting_to_a_culture_of_decolonization_in_conservation_communities" TargetMode="External"/><Relationship Id="rId4" Type="http://schemas.openxmlformats.org/officeDocument/2006/relationships/image" Target="../media/image12.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annahattafund.org/" TargetMode="External"/><Relationship Id="rId3" Type="http://schemas.openxmlformats.org/officeDocument/2006/relationships/hyperlink" Target="https://sogoreate-landtrust.org/shuumi-land-tax/" TargetMode="External"/><Relationship Id="rId4" Type="http://schemas.openxmlformats.org/officeDocument/2006/relationships/hyperlink" Target="https://www.google.com/url?sa=t&amp;rct=j&amp;q=&amp;esrc=s&amp;source=web&amp;cd=&amp;cad=rja&amp;uact=8&amp;ved=2ahUKEwjPg__Sv_77AhUzKlkFHepfAtwQFnoECAgQAQ&amp;url=https://www.realrentduwamish.org/&amp;usg=AOvVaw2Z7BfNc4OpxrZF9d4IKvvU" TargetMode="External"/><Relationship Id="rId5" Type="http://schemas.openxmlformats.org/officeDocument/2006/relationships/hyperlink" Target="https://dawnlandreturn.org/" TargetMode="External"/><Relationship Id="rId6" Type="http://schemas.openxmlformats.org/officeDocument/2006/relationships/hyperlink" Target="https://www.bomazeenlandtrust.org/" TargetMode="External"/></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heatlantic.com/magazine/archive/2021/05/return-the-national-parks-to-the-tribes/618395/" TargetMode="External"/><Relationship Id="rId3" Type="http://schemas.openxmlformats.org/officeDocument/2006/relationships/hyperlink" Target="https://parksaustralia.gov.au/uluru/about/joint-management/" TargetMode="External"/><Relationship Id="rId4" Type="http://schemas.openxmlformats.org/officeDocument/2006/relationships/hyperlink" Target="https://reparationssummer.com/" TargetMode="External"/><Relationship Id="rId5" Type="http://schemas.openxmlformats.org/officeDocument/2006/relationships/hyperlink" Target="https://www.washingtonpost.com/opinions/2022/08/19/virginia-recognizes-promise-indigenous-led-conservation/?pwapi_token=eyJ0eXAiOiJKV1QiLCJhbGciOiJIUzI1NiJ9.eyJzdWJpZCI6IjQwOTU4NzYxIiwicmVhc29uIjoiZ2lmdCIsIm5iZiI6MTY2MTAwODEyMywiaXNzIjoic3Vic2NyaXB0aW9ucyIsImV4cCI6MTY2MjIxNzcyMywiaWF0IjoxNjYxMDA4MTIzLCJqdGkiOiJkNWQwNmM2YS03MjlhLTRhNjgtOWUyYi00ZTU1OWYyMjdlZmQiLCJ1cmwiOiJodHRwczovL3d3dy53YXNoaW5ndG9ucG9zdC5jb20vb3BpbmlvbnMvMjAyMi8wOC8xOS92aXJnaW5pYS1yZWNvZ25pemVzLXByb21pc2UtaW5kaWdlbm91cy1sZWQtY29uc2VydmF0aW9uLyJ9._rIPUw9fJ8gN7pmrAt9dOrDM9R16G57cBfgyg8kFAaA" TargetMode="External"/></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ativeland.org/salt-song-trail" TargetMode="External"/><Relationship Id="rId3" Type="http://schemas.openxmlformats.org/officeDocument/2006/relationships/hyperlink" Target="https://www.northernontario.travel/indigenous/temagami-s-bear-island-canoe-house" TargetMode="External"/><Relationship Id="rId4" Type="http://schemas.openxmlformats.org/officeDocument/2006/relationships/hyperlink" Target="https://inkinshipfellowship.wordpress.com/2020/07/31/i-am-ak%CA%B7it%C9%99n-the-medicine-tree-vessel-that-carries-our-relatives/" TargetMode="External"/></Relationships>

</file>

<file path=ppt/slides/_rels/slide4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 Id="rId3" Type="http://schemas.openxmlformats.org/officeDocument/2006/relationships/image" Target="../media/image7.jpeg"/><Relationship Id="rId4" Type="http://schemas.openxmlformats.org/officeDocument/2006/relationships/hyperlink" Target="mailto:ellie@firstlightmaine.org" TargetMode="External"/><Relationship Id="rId5" Type="http://schemas.openxmlformats.org/officeDocument/2006/relationships/hyperlink" Target="mailto:e.mcd224@gmail.com"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CzlRtTIR8FM" TargetMode="External"/><Relationship Id="rId3" Type="http://schemas.openxmlformats.org/officeDocument/2006/relationships/video" Target="https://www.youtube.com/embed/CzlRtTIR8FM?feature=oembed" TargetMode="External"/><Relationship Id="rId4"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awnlandreturn.org/first-light" TargetMode="External"/><Relationship Id="rId3"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 Id="rId3" Type="http://schemas.openxmlformats.org/officeDocument/2006/relationships/hyperlink" Target="https://sogoreate-landtrust.org/wp-content/uploads/2023/01/Indigenous-Resistance-Homework.pdf"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Rectangle 8"/>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pic>
        <p:nvPicPr>
          <p:cNvPr id="105" name="Picture 3" descr="Picture 3"/>
          <p:cNvPicPr>
            <a:picLocks noChangeAspect="1"/>
          </p:cNvPicPr>
          <p:nvPr/>
        </p:nvPicPr>
        <p:blipFill>
          <a:blip r:embed="rId2">
            <a:extLst/>
          </a:blip>
          <a:srcRect l="717" t="0" r="10394" b="0"/>
          <a:stretch>
            <a:fillRect/>
          </a:stretch>
        </p:blipFill>
        <p:spPr>
          <a:xfrm>
            <a:off x="20" y="9"/>
            <a:ext cx="12191997" cy="6858001"/>
          </a:xfrm>
          <a:prstGeom prst="rect">
            <a:avLst/>
          </a:prstGeom>
          <a:ln w="12700">
            <a:miter lim="400000"/>
          </a:ln>
        </p:spPr>
      </p:pic>
      <p:sp>
        <p:nvSpPr>
          <p:cNvPr id="106" name="Rectangle 10"/>
          <p:cNvSpPr/>
          <p:nvPr/>
        </p:nvSpPr>
        <p:spPr>
          <a:xfrm rot="16200000">
            <a:off x="-429903" y="429899"/>
            <a:ext cx="6858001" cy="5998194"/>
          </a:xfrm>
          <a:prstGeom prst="rect">
            <a:avLst/>
          </a:prstGeom>
          <a:gradFill>
            <a:gsLst>
              <a:gs pos="0">
                <a:srgbClr val="000000"/>
              </a:gs>
              <a:gs pos="100000">
                <a:srgbClr val="000000">
                  <a:alpha val="0"/>
                </a:srgbClr>
              </a:gs>
            </a:gsLst>
            <a:lin ang="5400000"/>
          </a:gradFill>
          <a:ln w="12700">
            <a:miter lim="400000"/>
          </a:ln>
        </p:spPr>
        <p:txBody>
          <a:bodyPr lIns="45719" rIns="45719" anchor="ctr"/>
          <a:lstStyle/>
          <a:p>
            <a:pPr algn="ctr">
              <a:defRPr>
                <a:solidFill>
                  <a:srgbClr val="FFFFFF"/>
                </a:solidFill>
              </a:defRPr>
            </a:pPr>
          </a:p>
        </p:txBody>
      </p:sp>
      <p:sp>
        <p:nvSpPr>
          <p:cNvPr id="107" name="Rectangle 12"/>
          <p:cNvSpPr/>
          <p:nvPr/>
        </p:nvSpPr>
        <p:spPr>
          <a:xfrm rot="5400000">
            <a:off x="7308835" y="1964819"/>
            <a:ext cx="6858001" cy="2928362"/>
          </a:xfrm>
          <a:prstGeom prst="rect">
            <a:avLst/>
          </a:prstGeom>
          <a:gradFill>
            <a:gsLst>
              <a:gs pos="0">
                <a:srgbClr val="000000"/>
              </a:gs>
              <a:gs pos="100000">
                <a:srgbClr val="000000">
                  <a:alpha val="0"/>
                </a:srgbClr>
              </a:gs>
            </a:gsLst>
            <a:lin ang="5400000"/>
          </a:gradFill>
          <a:ln w="12700">
            <a:miter lim="400000"/>
          </a:ln>
        </p:spPr>
        <p:txBody>
          <a:bodyPr lIns="45719" rIns="45719" anchor="ctr"/>
          <a:lstStyle/>
          <a:p>
            <a:pPr algn="ctr">
              <a:defRPr>
                <a:solidFill>
                  <a:srgbClr val="FFFFFF"/>
                </a:solidFill>
              </a:defRPr>
            </a:pPr>
          </a:p>
        </p:txBody>
      </p:sp>
      <p:sp>
        <p:nvSpPr>
          <p:cNvPr id="108" name="Rectangle 14"/>
          <p:cNvSpPr/>
          <p:nvPr/>
        </p:nvSpPr>
        <p:spPr>
          <a:xfrm>
            <a:off x="370540" y="334928"/>
            <a:ext cx="11453715" cy="6188146"/>
          </a:xfrm>
          <a:prstGeom prst="rect">
            <a:avLst/>
          </a:prstGeom>
          <a:ln w="12700">
            <a:solidFill>
              <a:srgbClr val="FFFFFF"/>
            </a:solidFill>
            <a:miter/>
          </a:ln>
        </p:spPr>
        <p:txBody>
          <a:bodyPr lIns="45719" rIns="45719" anchor="ctr"/>
          <a:lstStyle/>
          <a:p>
            <a:pPr algn="ctr">
              <a:defRPr>
                <a:solidFill>
                  <a:srgbClr val="FFFFFF"/>
                </a:solidFill>
              </a:defRPr>
            </a:pPr>
          </a:p>
        </p:txBody>
      </p:sp>
      <p:sp>
        <p:nvSpPr>
          <p:cNvPr id="109" name="Title 1"/>
          <p:cNvSpPr txBox="1"/>
          <p:nvPr>
            <p:ph type="ctrTitle"/>
          </p:nvPr>
        </p:nvSpPr>
        <p:spPr>
          <a:xfrm>
            <a:off x="608747" y="810562"/>
            <a:ext cx="8891690" cy="1035463"/>
          </a:xfrm>
          <a:prstGeom prst="rect">
            <a:avLst/>
          </a:prstGeom>
        </p:spPr>
        <p:txBody>
          <a:bodyPr anchor="ctr"/>
          <a:lstStyle/>
          <a:p>
            <a:pPr>
              <a:defRPr sz="4000">
                <a:solidFill>
                  <a:srgbClr val="FFFFFF"/>
                </a:solidFill>
              </a:defRPr>
            </a:pPr>
            <a:r>
              <a:t>Preparing your Organization</a:t>
            </a:r>
            <a:br/>
            <a:r>
              <a:rPr sz="2700">
                <a:latin typeface="Bahnschrift Light SemiCondensed"/>
                <a:ea typeface="Bahnschrift Light SemiCondensed"/>
                <a:cs typeface="Bahnschrift Light SemiCondensed"/>
                <a:sym typeface="Bahnschrift Light SemiCondensed"/>
              </a:rPr>
              <a:t>to Work in Solidarity towards Wabanaki Land Relationship</a:t>
            </a:r>
          </a:p>
        </p:txBody>
      </p:sp>
      <p:sp>
        <p:nvSpPr>
          <p:cNvPr id="110" name="Subtitle 2"/>
          <p:cNvSpPr txBox="1"/>
          <p:nvPr>
            <p:ph type="subTitle" sz="quarter" idx="1"/>
          </p:nvPr>
        </p:nvSpPr>
        <p:spPr>
          <a:xfrm>
            <a:off x="593000" y="4366114"/>
            <a:ext cx="6594807" cy="1346398"/>
          </a:xfrm>
          <a:prstGeom prst="rect">
            <a:avLst/>
          </a:prstGeom>
        </p:spPr>
        <p:txBody>
          <a:bodyPr anchor="b"/>
          <a:lstStyle>
            <a:lvl1pPr>
              <a:defRPr sz="1800">
                <a:solidFill>
                  <a:srgbClr val="FFFFFF"/>
                </a:solidFill>
                <a:latin typeface="Bahnschrift Light SemiCondensed"/>
                <a:ea typeface="Bahnschrift Light SemiCondensed"/>
                <a:cs typeface="Bahnschrift Light SemiCondensed"/>
                <a:sym typeface="Bahnschrift Light SemiCondensed"/>
              </a:defRPr>
            </a:lvl1pPr>
          </a:lstStyle>
          <a:p>
            <a:pPr/>
            <a:r>
              <a:t>First Light self-guided curriculum</a:t>
            </a:r>
          </a:p>
        </p:txBody>
      </p:sp>
      <p:sp>
        <p:nvSpPr>
          <p:cNvPr id="111" name="Straight Connector 16"/>
          <p:cNvSpPr/>
          <p:nvPr/>
        </p:nvSpPr>
        <p:spPr>
          <a:xfrm flipH="1">
            <a:off x="10748698" y="334928"/>
            <a:ext cx="1" cy="6188147"/>
          </a:xfrm>
          <a:prstGeom prst="line">
            <a:avLst/>
          </a:prstGeom>
          <a:ln w="12700">
            <a:solidFill>
              <a:srgbClr val="FFFFFF"/>
            </a:solidFill>
            <a:miter/>
          </a:ln>
        </p:spPr>
        <p:txBody>
          <a:bodyPr lIns="45719" rIns="45719"/>
          <a:lstStyle/>
          <a:p>
            <a:pPr/>
          </a:p>
        </p:txBody>
      </p:sp>
      <p:sp>
        <p:nvSpPr>
          <p:cNvPr id="112" name="Straight Connector 18"/>
          <p:cNvSpPr/>
          <p:nvPr/>
        </p:nvSpPr>
        <p:spPr>
          <a:xfrm>
            <a:off x="370540" y="1913964"/>
            <a:ext cx="10378159" cy="1"/>
          </a:xfrm>
          <a:prstGeom prst="line">
            <a:avLst/>
          </a:prstGeom>
          <a:ln w="12700">
            <a:solidFill>
              <a:srgbClr val="FFFFFF"/>
            </a:solidFill>
            <a:miter/>
          </a:ln>
        </p:spPr>
        <p:txBody>
          <a:bodyPr lIns="45719" rIns="45719"/>
          <a:lstStyle/>
          <a:p>
            <a:pPr/>
          </a:p>
        </p:txBody>
      </p:sp>
      <p:sp>
        <p:nvSpPr>
          <p:cNvPr id="113" name="Straight Connector 20"/>
          <p:cNvSpPr/>
          <p:nvPr/>
        </p:nvSpPr>
        <p:spPr>
          <a:xfrm>
            <a:off x="370540" y="6047437"/>
            <a:ext cx="10378159" cy="1"/>
          </a:xfrm>
          <a:prstGeom prst="line">
            <a:avLst/>
          </a:prstGeom>
          <a:ln w="12700">
            <a:solidFill>
              <a:srgbClr val="FFFFFF"/>
            </a:solidFill>
            <a:miter/>
          </a:ln>
        </p:spPr>
        <p:txBody>
          <a:bodyPr lIns="45719" rIns="45719"/>
          <a:lstStyle/>
          <a:p>
            <a:pPr/>
          </a:p>
        </p:txBody>
      </p:sp>
      <p:pic>
        <p:nvPicPr>
          <p:cNvPr id="114" name="Picture 7" descr="Picture 7"/>
          <p:cNvPicPr>
            <a:picLocks noChangeAspect="1"/>
          </p:cNvPicPr>
          <p:nvPr/>
        </p:nvPicPr>
        <p:blipFill>
          <a:blip r:embed="rId3">
            <a:extLst/>
          </a:blip>
          <a:stretch>
            <a:fillRect/>
          </a:stretch>
        </p:blipFill>
        <p:spPr>
          <a:xfrm>
            <a:off x="10889119" y="5532471"/>
            <a:ext cx="977901" cy="9906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Title 1"/>
          <p:cNvSpPr txBox="1"/>
          <p:nvPr>
            <p:ph type="title"/>
          </p:nvPr>
        </p:nvSpPr>
        <p:spPr>
          <a:xfrm>
            <a:off x="839787" y="609600"/>
            <a:ext cx="10515601" cy="951490"/>
          </a:xfrm>
          <a:prstGeom prst="rect">
            <a:avLst/>
          </a:prstGeom>
        </p:spPr>
        <p:txBody>
          <a:bodyPr/>
          <a:lstStyle/>
          <a:p>
            <a:pPr/>
            <a:r>
              <a:t>Pt 2. Wabanaki Nations</a:t>
            </a:r>
          </a:p>
        </p:txBody>
      </p:sp>
      <p:sp>
        <p:nvSpPr>
          <p:cNvPr id="151" name="Slide Number Placeholder 8"/>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2" name="Content Placeholder 11"/>
          <p:cNvSpPr txBox="1"/>
          <p:nvPr/>
        </p:nvSpPr>
        <p:spPr>
          <a:xfrm>
            <a:off x="775878" y="2708386"/>
            <a:ext cx="4290206" cy="312137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1" indent="397763" defTabSz="795527">
              <a:lnSpc>
                <a:spcPct val="140000"/>
              </a:lnSpc>
              <a:defRPr sz="1305">
                <a:latin typeface="Bahnschrift Light SemiCondensed"/>
                <a:ea typeface="Bahnschrift Light SemiCondensed"/>
                <a:cs typeface="Bahnschrift Light SemiCondensed"/>
                <a:sym typeface="Bahnschrift Light SemiCondensed"/>
              </a:defRPr>
            </a:pPr>
            <a:r>
              <a:t>The Wabanaki Confederacy is made up of multiple nations with longstanding diplomatic relationships. </a:t>
            </a:r>
          </a:p>
          <a:p>
            <a:pPr lvl="1" indent="397763" defTabSz="795527">
              <a:lnSpc>
                <a:spcPct val="140000"/>
              </a:lnSpc>
              <a:defRPr sz="1305">
                <a:latin typeface="Bahnschrift Light SemiCondensed"/>
                <a:ea typeface="Bahnschrift Light SemiCondensed"/>
                <a:cs typeface="Bahnschrift Light SemiCondensed"/>
                <a:sym typeface="Bahnschrift Light SemiCondensed"/>
              </a:defRPr>
            </a:pPr>
            <a:r>
              <a:t>Today, four Wabanaki Nations (including two Passamaquoddy tribes) are federally recognized in the land now called Maine:</a:t>
            </a:r>
            <a:endParaRPr>
              <a:solidFill>
                <a:srgbClr val="222222"/>
              </a:solidFill>
            </a:endParaRPr>
          </a:p>
          <a:p>
            <a:pPr lvl="1" marL="646366" indent="-248602" defTabSz="795527">
              <a:lnSpc>
                <a:spcPct val="140000"/>
              </a:lnSpc>
              <a:buSzPct val="100000"/>
              <a:buFont typeface="Arial"/>
              <a:buChar char="•"/>
              <a:defRPr sz="1305">
                <a:solidFill>
                  <a:srgbClr val="222222"/>
                </a:solidFill>
                <a:latin typeface="Bahnschrift Light SemiCondensed"/>
                <a:ea typeface="Bahnschrift Light SemiCondensed"/>
                <a:cs typeface="Bahnschrift Light SemiCondensed"/>
                <a:sym typeface="Bahnschrift Light SemiCondensed"/>
              </a:defRPr>
            </a:pPr>
            <a:r>
              <a:rPr u="sng">
                <a:solidFill>
                  <a:srgbClr val="3F56BF"/>
                </a:solidFill>
                <a:uFill>
                  <a:solidFill>
                    <a:srgbClr val="3F56BF"/>
                  </a:solidFill>
                </a:uFill>
                <a:hlinkClick r:id="rId2" invalidUrl="" action="" tgtFrame="" tooltip="" history="1" highlightClick="0" endSnd="0"/>
              </a:rPr>
              <a:t>Mi’kmaq Nation</a:t>
            </a:r>
          </a:p>
          <a:p>
            <a:pPr lvl="1" marL="646366" indent="-248602" defTabSz="795527">
              <a:lnSpc>
                <a:spcPct val="140000"/>
              </a:lnSpc>
              <a:buSzPct val="100000"/>
              <a:buFont typeface="Arial"/>
              <a:buChar char="•"/>
              <a:defRPr sz="1305">
                <a:solidFill>
                  <a:srgbClr val="222222"/>
                </a:solidFill>
                <a:latin typeface="Bahnschrift Light SemiCondensed"/>
                <a:ea typeface="Bahnschrift Light SemiCondensed"/>
                <a:cs typeface="Bahnschrift Light SemiCondensed"/>
                <a:sym typeface="Bahnschrift Light SemiCondensed"/>
              </a:defRPr>
            </a:pPr>
            <a:r>
              <a:rPr u="sng">
                <a:solidFill>
                  <a:srgbClr val="3F56BF"/>
                </a:solidFill>
                <a:uFill>
                  <a:solidFill>
                    <a:srgbClr val="3F56BF"/>
                  </a:solidFill>
                </a:uFill>
                <a:hlinkClick r:id="rId3" invalidUrl="" action="" tgtFrame="" tooltip="" history="1" highlightClick="0" endSnd="0"/>
              </a:rPr>
              <a:t>Houlton Band of Maliseet Indians</a:t>
            </a:r>
            <a:r>
              <a:t> (Wolastoq)</a:t>
            </a:r>
          </a:p>
          <a:p>
            <a:pPr lvl="1" marL="646366" indent="-248602" defTabSz="795527">
              <a:lnSpc>
                <a:spcPct val="140000"/>
              </a:lnSpc>
              <a:buSzPct val="100000"/>
              <a:buFont typeface="Arial"/>
              <a:buChar char="•"/>
              <a:defRPr sz="1305">
                <a:solidFill>
                  <a:srgbClr val="222222"/>
                </a:solidFill>
                <a:latin typeface="Bahnschrift Light SemiCondensed"/>
                <a:ea typeface="Bahnschrift Light SemiCondensed"/>
                <a:cs typeface="Bahnschrift Light SemiCondensed"/>
                <a:sym typeface="Bahnschrift Light SemiCondensed"/>
              </a:defRPr>
            </a:pPr>
            <a:r>
              <a:rPr u="sng">
                <a:solidFill>
                  <a:srgbClr val="3F56BF"/>
                </a:solidFill>
                <a:uFill>
                  <a:solidFill>
                    <a:srgbClr val="3F56BF"/>
                  </a:solidFill>
                </a:uFill>
                <a:hlinkClick r:id="rId4" invalidUrl="" action="" tgtFrame="" tooltip="" history="1" highlightClick="0" endSnd="0"/>
              </a:rPr>
              <a:t>Penobscot Indian Nation</a:t>
            </a:r>
          </a:p>
          <a:p>
            <a:pPr lvl="1" marL="646366" indent="-248602" defTabSz="795527">
              <a:lnSpc>
                <a:spcPct val="140000"/>
              </a:lnSpc>
              <a:buSzPct val="100000"/>
              <a:buFont typeface="Arial"/>
              <a:buChar char="•"/>
              <a:defRPr sz="1305">
                <a:solidFill>
                  <a:srgbClr val="222222"/>
                </a:solidFill>
                <a:latin typeface="Bahnschrift Light SemiCondensed"/>
                <a:ea typeface="Bahnschrift Light SemiCondensed"/>
                <a:cs typeface="Bahnschrift Light SemiCondensed"/>
                <a:sym typeface="Bahnschrift Light SemiCondensed"/>
              </a:defRPr>
            </a:pPr>
            <a:r>
              <a:rPr u="sng">
                <a:solidFill>
                  <a:srgbClr val="3F56BF"/>
                </a:solidFill>
                <a:uFill>
                  <a:solidFill>
                    <a:srgbClr val="3F56BF"/>
                  </a:solidFill>
                </a:uFill>
                <a:hlinkClick r:id="rId5" invalidUrl="" action="" tgtFrame="" tooltip="" history="1" highlightClick="0" endSnd="0"/>
              </a:rPr>
              <a:t>Passamaquoddy Tribe at Mohtahkomikuk</a:t>
            </a:r>
          </a:p>
          <a:p>
            <a:pPr lvl="1" marL="646366" indent="-248602" defTabSz="795527">
              <a:lnSpc>
                <a:spcPct val="140000"/>
              </a:lnSpc>
              <a:buSzPct val="100000"/>
              <a:buFont typeface="Arial"/>
              <a:buChar char="•"/>
              <a:defRPr sz="1305">
                <a:solidFill>
                  <a:srgbClr val="222222"/>
                </a:solidFill>
                <a:latin typeface="Bahnschrift Light SemiCondensed"/>
                <a:ea typeface="Bahnschrift Light SemiCondensed"/>
                <a:cs typeface="Bahnschrift Light SemiCondensed"/>
                <a:sym typeface="Bahnschrift Light SemiCondensed"/>
              </a:defRPr>
            </a:pPr>
            <a:r>
              <a:rPr u="sng">
                <a:solidFill>
                  <a:srgbClr val="3F56BF"/>
                </a:solidFill>
                <a:uFill>
                  <a:solidFill>
                    <a:srgbClr val="3F56BF"/>
                  </a:solidFill>
                </a:uFill>
                <a:hlinkClick r:id="rId6" invalidUrl="" action="" tgtFrame="" tooltip="" history="1" highlightClick="0" endSnd="0"/>
              </a:rPr>
              <a:t>Passamaquoddy at Sipayik</a:t>
            </a:r>
          </a:p>
        </p:txBody>
      </p:sp>
      <p:sp>
        <p:nvSpPr>
          <p:cNvPr id="153" name="Text Placeholder 5"/>
          <p:cNvSpPr txBox="1"/>
          <p:nvPr/>
        </p:nvSpPr>
        <p:spPr>
          <a:xfrm>
            <a:off x="885509" y="1944110"/>
            <a:ext cx="4290205"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a:spcBef>
                <a:spcPts val="1000"/>
              </a:spcBef>
              <a:defRPr b="1" cap="all" spc="300">
                <a:solidFill>
                  <a:schemeClr val="accent1"/>
                </a:solidFill>
              </a:defRPr>
            </a:lvl1pPr>
          </a:lstStyle>
          <a:p>
            <a:pPr/>
            <a:r>
              <a:t>In What’s now Maine</a:t>
            </a:r>
          </a:p>
        </p:txBody>
      </p:sp>
      <p:sp>
        <p:nvSpPr>
          <p:cNvPr id="154" name="Content Placeholder 12"/>
          <p:cNvSpPr txBox="1"/>
          <p:nvPr/>
        </p:nvSpPr>
        <p:spPr>
          <a:xfrm>
            <a:off x="5761182" y="2697970"/>
            <a:ext cx="4609075" cy="296009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lnSpc>
                <a:spcPct val="140000"/>
              </a:lnSpc>
              <a:spcBef>
                <a:spcPts val="1000"/>
              </a:spcBef>
              <a:defRPr sz="1500">
                <a:solidFill>
                  <a:srgbClr val="222222"/>
                </a:solidFill>
                <a:latin typeface="Bahnschrift Light SemiCondensed"/>
                <a:ea typeface="Bahnschrift Light SemiCondensed"/>
                <a:cs typeface="Bahnschrift Light SemiCondensed"/>
                <a:sym typeface="Bahnschrift Light SemiCondensed"/>
              </a:defRPr>
            </a:pPr>
            <a:r>
              <a:t>Wabanaki territories and relations extend across regions that are now divided due to international borders. </a:t>
            </a:r>
          </a:p>
          <a:p>
            <a:pPr>
              <a:lnSpc>
                <a:spcPct val="140000"/>
              </a:lnSpc>
              <a:spcBef>
                <a:spcPts val="1000"/>
              </a:spcBef>
              <a:defRPr sz="1500">
                <a:solidFill>
                  <a:srgbClr val="222222"/>
                </a:solidFill>
                <a:latin typeface="Bahnschrift Light SemiCondensed"/>
                <a:ea typeface="Bahnschrift Light SemiCondensed"/>
                <a:cs typeface="Bahnschrift Light SemiCondensed"/>
                <a:sym typeface="Bahnschrift Light SemiCondensed"/>
              </a:defRPr>
            </a:pPr>
            <a:r>
              <a:t>Take a moment to learn more about Wabanaki relatives in what’s now Canada, including the </a:t>
            </a:r>
            <a:r>
              <a:rPr u="sng">
                <a:solidFill>
                  <a:srgbClr val="3F56BF"/>
                </a:solidFill>
                <a:uFill>
                  <a:solidFill>
                    <a:srgbClr val="3F56BF"/>
                  </a:solidFill>
                </a:uFill>
                <a:hlinkClick r:id="rId7" invalidUrl="" action="" tgtFrame="" tooltip="" history="1" highlightClick="0" endSnd="0"/>
              </a:rPr>
              <a:t>Abenaki First Nation at Odanak and W8linak</a:t>
            </a:r>
            <a:r>
              <a:t> and the </a:t>
            </a:r>
            <a:r>
              <a:rPr u="sng">
                <a:solidFill>
                  <a:srgbClr val="3F56BF"/>
                </a:solidFill>
                <a:uFill>
                  <a:solidFill>
                    <a:srgbClr val="3F56BF"/>
                  </a:solidFill>
                </a:uFill>
                <a:hlinkClick r:id="rId8" invalidUrl="" action="" tgtFrame="" tooltip="" history="1" highlightClick="0" endSnd="0"/>
              </a:rPr>
              <a:t>Peskotomuhkati at Skutik</a:t>
            </a:r>
            <a:r>
              <a:t>. </a:t>
            </a:r>
          </a:p>
        </p:txBody>
      </p:sp>
      <p:sp>
        <p:nvSpPr>
          <p:cNvPr id="155" name="Text Placeholder 4"/>
          <p:cNvSpPr txBox="1"/>
          <p:nvPr/>
        </p:nvSpPr>
        <p:spPr>
          <a:xfrm>
            <a:off x="5761182" y="1944110"/>
            <a:ext cx="4395698"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spcBef>
                <a:spcPts val="1000"/>
              </a:spcBef>
              <a:defRPr b="1" cap="all" spc="300">
                <a:solidFill>
                  <a:schemeClr val="accent1"/>
                </a:solidFill>
              </a:defRPr>
            </a:lvl1pPr>
          </a:lstStyle>
          <a:p>
            <a:pPr/>
            <a:r>
              <a:t>Cross-border ties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Slide Number Placeholder 8"/>
          <p:cNvSpPr txBox="1"/>
          <p:nvPr>
            <p:ph type="sldNum" sz="quarter" idx="2"/>
          </p:nvPr>
        </p:nvSpPr>
        <p:spPr>
          <a:xfrm>
            <a:off x="11003813" y="5731272"/>
            <a:ext cx="587683"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8" name="CollabMap_New.png" descr="CollabMap_New.png"/>
          <p:cNvPicPr>
            <a:picLocks noChangeAspect="1"/>
          </p:cNvPicPr>
          <p:nvPr/>
        </p:nvPicPr>
        <p:blipFill>
          <a:blip r:embed="rId2">
            <a:extLst/>
          </a:blip>
          <a:stretch>
            <a:fillRect/>
          </a:stretch>
        </p:blipFill>
        <p:spPr>
          <a:xfrm>
            <a:off x="1045101" y="392918"/>
            <a:ext cx="9031556" cy="5644724"/>
          </a:xfrm>
          <a:prstGeom prst="rect">
            <a:avLst/>
          </a:prstGeom>
          <a:ln w="12700">
            <a:miter lim="400000"/>
          </a:ln>
        </p:spPr>
      </p:pic>
      <p:sp>
        <p:nvSpPr>
          <p:cNvPr id="159" name="This map is one representation of Waponahkik, homeland of the people of the dawn: the lands where Abenaki, Penobscot, Passamaquoddy, Maliseet, and Mi’kmaq people live, move through, and care for, as they have for time immemorial."/>
          <p:cNvSpPr txBox="1"/>
          <p:nvPr/>
        </p:nvSpPr>
        <p:spPr>
          <a:xfrm>
            <a:off x="407445" y="6035480"/>
            <a:ext cx="8518856"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spcBef>
                <a:spcPts val="1200"/>
              </a:spcBef>
              <a:defRPr sz="1200">
                <a:latin typeface="Bahnschrift Light SemiCondensed"/>
                <a:ea typeface="Bahnschrift Light SemiCondensed"/>
                <a:cs typeface="Bahnschrift Light SemiCondensed"/>
                <a:sym typeface="Bahnschrift Light SemiCondensed"/>
              </a:defRPr>
            </a:lvl1pPr>
          </a:lstStyle>
          <a:p>
            <a:pPr/>
            <a:r>
              <a:t>This map is one representation of Waponahkik, homeland of the people of the dawn: the lands where Abenaki, Penobscot, Passamaquoddy, Maliseet, and Mi’kmaq people live, move through, and care for, as they have for time immemorial.</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olidFill>
      </p:bgPr>
    </p:bg>
    <p:spTree>
      <p:nvGrpSpPr>
        <p:cNvPr id="1" name=""/>
        <p:cNvGrpSpPr/>
        <p:nvPr/>
      </p:nvGrpSpPr>
      <p:grpSpPr>
        <a:xfrm>
          <a:off x="0" y="0"/>
          <a:ext cx="0" cy="0"/>
          <a:chOff x="0" y="0"/>
          <a:chExt cx="0" cy="0"/>
        </a:xfrm>
      </p:grpSpPr>
      <p:sp>
        <p:nvSpPr>
          <p:cNvPr id="161" name="Date Placeholder 1"/>
          <p:cNvSpPr txBox="1"/>
          <p:nvPr/>
        </p:nvSpPr>
        <p:spPr>
          <a:xfrm>
            <a:off x="674371" y="6161921"/>
            <a:ext cx="3063457"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cap="all" spc="300" sz="1000">
                <a:solidFill>
                  <a:schemeClr val="accent1"/>
                </a:solidFill>
              </a:defRPr>
            </a:lvl1pPr>
          </a:lstStyle>
          <a:p>
            <a:pPr/>
            <a:r>
              <a:t>1/30/2024</a:t>
            </a:r>
          </a:p>
        </p:txBody>
      </p:sp>
      <p:sp>
        <p:nvSpPr>
          <p:cNvPr id="162" name="Slide Number Placeholder 3"/>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3" name="TextBox 2"/>
          <p:cNvSpPr txBox="1"/>
          <p:nvPr/>
        </p:nvSpPr>
        <p:spPr>
          <a:xfrm>
            <a:off x="5046848" y="2274838"/>
            <a:ext cx="5729133" cy="3444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solidFill>
                  <a:srgbClr val="FFFFFF"/>
                </a:solidFill>
              </a:defRPr>
            </a:pPr>
            <a:r>
              <a:t>DISCUSSION</a:t>
            </a:r>
          </a:p>
          <a:p>
            <a:pPr>
              <a:defRPr b="1">
                <a:solidFill>
                  <a:srgbClr val="FFFFFF"/>
                </a:solidFill>
              </a:defRPr>
            </a:pPr>
          </a:p>
          <a:p>
            <a:pPr>
              <a:lnSpc>
                <a:spcPct val="150000"/>
              </a:lnSpc>
              <a:defRPr>
                <a:solidFill>
                  <a:srgbClr val="FFFFFF"/>
                </a:solidFill>
              </a:defRPr>
            </a:pPr>
          </a:p>
          <a:p>
            <a:pPr lvl="1">
              <a:lnSpc>
                <a:spcPct val="150000"/>
              </a:lnSpc>
              <a:defRPr>
                <a:solidFill>
                  <a:srgbClr val="FFFFFF"/>
                </a:solidFill>
                <a:latin typeface="Bahnschrift Light SemiCondensed"/>
                <a:ea typeface="Bahnschrift Light SemiCondensed"/>
                <a:cs typeface="Bahnschrift Light SemiCondensed"/>
                <a:sym typeface="Bahnschrift Light SemiCondensed"/>
              </a:defRPr>
            </a:pPr>
            <a:r>
              <a:t>What questions on home could you answer before reading additional materials? What questions could you answer after reading more? </a:t>
            </a:r>
          </a:p>
          <a:p>
            <a:pPr lvl="1">
              <a:lnSpc>
                <a:spcPct val="150000"/>
              </a:lnSpc>
              <a:defRPr>
                <a:solidFill>
                  <a:srgbClr val="FFFFFF"/>
                </a:solidFill>
                <a:latin typeface="Bahnschrift Light SemiCondensed"/>
                <a:ea typeface="Bahnschrift Light SemiCondensed"/>
                <a:cs typeface="Bahnschrift Light SemiCondensed"/>
                <a:sym typeface="Bahnschrift Light SemiCondensed"/>
              </a:defRPr>
            </a:pPr>
          </a:p>
          <a:p>
            <a:pPr lvl="1">
              <a:lnSpc>
                <a:spcPct val="150000"/>
              </a:lnSpc>
              <a:defRPr>
                <a:solidFill>
                  <a:srgbClr val="FFFFFF"/>
                </a:solidFill>
                <a:latin typeface="Bahnschrift Light SemiCondensed"/>
                <a:ea typeface="Bahnschrift Light SemiCondensed"/>
                <a:cs typeface="Bahnschrift Light SemiCondensed"/>
                <a:sym typeface="Bahnschrift Light SemiCondensed"/>
              </a:defRPr>
            </a:pPr>
            <a:r>
              <a:t>What stood out to you most in the resources on Wabanaki Nations?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Title 1"/>
          <p:cNvSpPr txBox="1"/>
          <p:nvPr>
            <p:ph type="title"/>
          </p:nvPr>
        </p:nvSpPr>
        <p:spPr>
          <a:xfrm>
            <a:off x="838199" y="545914"/>
            <a:ext cx="9527276" cy="1241944"/>
          </a:xfrm>
          <a:prstGeom prst="rect">
            <a:avLst/>
          </a:prstGeom>
        </p:spPr>
        <p:txBody>
          <a:bodyPr/>
          <a:lstStyle/>
          <a:p>
            <a:pPr/>
            <a:r>
              <a:t>Question 2: </a:t>
            </a:r>
          </a:p>
        </p:txBody>
      </p:sp>
      <p:sp>
        <p:nvSpPr>
          <p:cNvPr id="166" name="Content Placeholder 7"/>
          <p:cNvSpPr txBox="1"/>
          <p:nvPr>
            <p:ph type="body" idx="1"/>
          </p:nvPr>
        </p:nvSpPr>
        <p:spPr>
          <a:xfrm>
            <a:off x="838199" y="2108594"/>
            <a:ext cx="9527276" cy="3643932"/>
          </a:xfrm>
          <a:prstGeom prst="rect">
            <a:avLst/>
          </a:prstGeom>
        </p:spPr>
        <p:txBody>
          <a:bodyPr/>
          <a:lstStyle>
            <a:lvl1pPr marL="0" indent="0">
              <a:buSzTx/>
              <a:buNone/>
              <a:defRPr sz="3600">
                <a:latin typeface="Bahnschrift Light SemiCondensed"/>
                <a:ea typeface="Bahnschrift Light SemiCondensed"/>
                <a:cs typeface="Bahnschrift Light SemiCondensed"/>
                <a:sym typeface="Bahnschrift Light SemiCondensed"/>
              </a:defRPr>
            </a:lvl1pPr>
          </a:lstStyle>
          <a:p>
            <a:pPr/>
            <a:r>
              <a:t>Why is having a relationship to land important to Wabanaki people?</a:t>
            </a:r>
          </a:p>
        </p:txBody>
      </p:sp>
      <p:sp>
        <p:nvSpPr>
          <p:cNvPr id="167" name="Slide Number Placeholder 4"/>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Title 1"/>
          <p:cNvSpPr txBox="1"/>
          <p:nvPr>
            <p:ph type="title"/>
          </p:nvPr>
        </p:nvSpPr>
        <p:spPr>
          <a:xfrm>
            <a:off x="839787" y="609600"/>
            <a:ext cx="10515601" cy="951490"/>
          </a:xfrm>
          <a:prstGeom prst="rect">
            <a:avLst/>
          </a:prstGeom>
        </p:spPr>
        <p:txBody>
          <a:bodyPr/>
          <a:lstStyle/>
          <a:p>
            <a:pPr/>
            <a:r>
              <a:t>Pt 1. Land as culture</a:t>
            </a:r>
          </a:p>
        </p:txBody>
      </p:sp>
      <p:sp>
        <p:nvSpPr>
          <p:cNvPr id="170" name="Date Placeholder 6"/>
          <p:cNvSpPr txBox="1"/>
          <p:nvPr/>
        </p:nvSpPr>
        <p:spPr>
          <a:xfrm>
            <a:off x="674371" y="6085721"/>
            <a:ext cx="4041915" cy="396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cap="all" spc="300" sz="1000">
                <a:solidFill>
                  <a:schemeClr val="accent1"/>
                </a:solidFill>
              </a:defRPr>
            </a:pPr>
            <a:r>
              <a:t>Watch time: 6 ½ Min</a:t>
            </a:r>
            <a:br/>
            <a:r>
              <a:t>LINK: </a:t>
            </a:r>
            <a:r>
              <a:rPr u="sng">
                <a:solidFill>
                  <a:srgbClr val="3F56BF"/>
                </a:solidFill>
                <a:uFill>
                  <a:solidFill>
                    <a:srgbClr val="3F56BF"/>
                  </a:solidFill>
                </a:uFill>
                <a:hlinkClick r:id="rId2" invalidUrl="" action="" tgtFrame="" tooltip="" history="1" highlightClick="0" endSnd="0"/>
              </a:rPr>
              <a:t>https://</a:t>
            </a:r>
            <a:r>
              <a:rPr u="sng">
                <a:solidFill>
                  <a:srgbClr val="3F56BF"/>
                </a:solidFill>
                <a:uFill>
                  <a:solidFill>
                    <a:srgbClr val="3F56BF"/>
                  </a:solidFill>
                </a:uFill>
                <a:hlinkClick r:id="rId2" invalidUrl="" action="" tgtFrame="" tooltip="" history="1" highlightClick="0" endSnd="0"/>
              </a:rPr>
              <a:t>vimeo.com/244882764</a:t>
            </a:r>
            <a:r>
              <a:t> </a:t>
            </a:r>
          </a:p>
        </p:txBody>
      </p:sp>
      <p:sp>
        <p:nvSpPr>
          <p:cNvPr id="171" name="Slide Number Placeholder 8"/>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2" name="TextBox 14"/>
          <p:cNvSpPr txBox="1"/>
          <p:nvPr/>
        </p:nvSpPr>
        <p:spPr>
          <a:xfrm>
            <a:off x="794303" y="5001559"/>
            <a:ext cx="4395698" cy="77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500">
                <a:latin typeface="Bahnschrift Light SemiCondensed"/>
                <a:ea typeface="Bahnschrift Light SemiCondensed"/>
                <a:cs typeface="Bahnschrift Light SemiCondensed"/>
                <a:sym typeface="Bahnschrift Light SemiCondensed"/>
              </a:defRPr>
            </a:pPr>
            <a:r>
              <a:t>Take in the link between land and culture in the short film </a:t>
            </a:r>
            <a:r>
              <a:rPr i="1"/>
              <a:t>My Fathers Tools </a:t>
            </a:r>
            <a:r>
              <a:t>by Mi’kmaq filmmaker Heather Condo.</a:t>
            </a:r>
          </a:p>
        </p:txBody>
      </p:sp>
      <p:sp>
        <p:nvSpPr>
          <p:cNvPr id="173" name="TextBox 17"/>
          <p:cNvSpPr txBox="1"/>
          <p:nvPr/>
        </p:nvSpPr>
        <p:spPr>
          <a:xfrm>
            <a:off x="5783058" y="4818488"/>
            <a:ext cx="4663109"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500">
                <a:latin typeface="Bahnschrift Light SemiCondensed"/>
                <a:ea typeface="Bahnschrift Light SemiCondensed"/>
                <a:cs typeface="Bahnschrift Light SemiCondensed"/>
                <a:sym typeface="Bahnschrift Light SemiCondensed"/>
              </a:defRPr>
            </a:lvl1pPr>
          </a:lstStyle>
          <a:p>
            <a:pPr/>
            <a:r>
              <a:t>Consider how knowledge , language, and land are intertwined in this clip from PBS Native America featuring Passamaquoddy language keepers and historians, Dwayne Tomah &amp; Donald Soctomah.</a:t>
            </a:r>
          </a:p>
        </p:txBody>
      </p:sp>
      <p:pic>
        <p:nvPicPr>
          <p:cNvPr id="174" name="Online Media 2" descr="Online Media 2"/>
          <p:cNvPicPr>
            <a:picLocks noChangeAspect="0"/>
          </p:cNvPicPr>
          <p:nvPr>
            <a:videoFile xmlns:mc="http://schemas.openxmlformats.org/markup-compatibility/2006" r:link="rId3" mc:Ignorable="aiw"/>
          </p:nvPr>
        </p:nvPicPr>
        <p:blipFill>
          <a:blip r:embed="rId4">
            <a:extLst/>
          </a:blip>
          <a:stretch>
            <a:fillRect/>
          </a:stretch>
        </p:blipFill>
        <p:spPr>
          <a:xfrm>
            <a:off x="614878" y="1969025"/>
            <a:ext cx="4754549" cy="2678620"/>
          </a:xfrm>
          <a:prstGeom prst="rect">
            <a:avLst/>
          </a:prstGeom>
        </p:spPr>
      </p:pic>
      <p:pic>
        <p:nvPicPr>
          <p:cNvPr id="175" name="Picture 4" descr="Picture 4">
            <a:hlinkClick r:id="rId5" invalidUrl="" action="" tgtFrame="" tooltip="" history="1" highlightClick="0" endSnd="0"/>
          </p:cNvPr>
          <p:cNvPicPr>
            <a:picLocks noChangeAspect="1"/>
          </p:cNvPicPr>
          <p:nvPr/>
        </p:nvPicPr>
        <p:blipFill>
          <a:blip r:embed="rId6">
            <a:extLst/>
          </a:blip>
          <a:stretch>
            <a:fillRect/>
          </a:stretch>
        </p:blipFill>
        <p:spPr>
          <a:xfrm>
            <a:off x="5737338" y="1969025"/>
            <a:ext cx="4784201" cy="2678620"/>
          </a:xfrm>
          <a:prstGeom prst="rect">
            <a:avLst/>
          </a:prstGeom>
          <a:ln w="12700">
            <a:miter lim="400000"/>
          </a:ln>
        </p:spPr>
      </p:pic>
      <p:sp>
        <p:nvSpPr>
          <p:cNvPr id="176" name="Date Placeholder 6"/>
          <p:cNvSpPr txBox="1"/>
          <p:nvPr/>
        </p:nvSpPr>
        <p:spPr>
          <a:xfrm>
            <a:off x="5783058" y="6009521"/>
            <a:ext cx="4906517" cy="548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cap="all" spc="300" sz="1000">
                <a:solidFill>
                  <a:schemeClr val="accent1"/>
                </a:solidFill>
              </a:defRPr>
            </a:pPr>
            <a:r>
              <a:t>Watch time: 5 ½ Min</a:t>
            </a:r>
            <a:br/>
            <a:r>
              <a:t>LINK: </a:t>
            </a:r>
            <a:r>
              <a:rPr u="sng">
                <a:solidFill>
                  <a:srgbClr val="3F56BF"/>
                </a:solidFill>
                <a:uFill>
                  <a:solidFill>
                    <a:srgbClr val="3F56BF"/>
                  </a:solidFill>
                </a:uFill>
                <a:hlinkClick r:id="rId5" invalidUrl="" action="" tgtFrame="" tooltip="" history="1" highlightClick="0" endSnd="0"/>
              </a:rPr>
              <a:t>https</a:t>
            </a:r>
            <a:r>
              <a:rPr u="sng">
                <a:solidFill>
                  <a:srgbClr val="3F56BF"/>
                </a:solidFill>
                <a:uFill>
                  <a:solidFill>
                    <a:srgbClr val="3F56BF"/>
                  </a:solidFill>
                </a:uFill>
                <a:hlinkClick r:id="rId5" invalidUrl="" action="" tgtFrame="" tooltip="" history="1" highlightClick="0" endSnd="0"/>
              </a:rPr>
              <a:t>://www.pbs.org/video/language-protectors-zmv5ea</a:t>
            </a:r>
            <a:r>
              <a:rPr u="sng">
                <a:solidFill>
                  <a:srgbClr val="3F56BF"/>
                </a:solidFill>
                <a:uFill>
                  <a:solidFill>
                    <a:srgbClr val="3F56BF"/>
                  </a:solidFill>
                </a:uFill>
                <a:hlinkClick r:id="rId5" invalidUrl="" action="" tgtFrame="" tooltip="" history="1" highlightClick="0" endSnd="0"/>
              </a:rPr>
              <a:t>/</a:t>
            </a: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174"/>
                                        </p:tgtEl>
                                      </p:cBhvr>
                                    </p:cmd>
                                  </p:childTnLst>
                                </p:cTn>
                              </p:par>
                            </p:childTnLst>
                          </p:cTn>
                        </p:par>
                      </p:childTnLst>
                    </p:cTn>
                  </p:par>
                  <p:par>
                    <p:cTn id="7" fill="hold">
                      <p:stCondLst>
                        <p:cond delay="indefinite"/>
                      </p:stCondLst>
                      <p:childTnLst>
                        <p:par>
                          <p:cTn id="8" fill="hold">
                            <p:stCondLst>
                              <p:cond delay="0"/>
                            </p:stCondLst>
                            <p:childTnLst>
                              <p:par>
                                <p:cTn id="9" presetClass="mediacall" nodeType="clickEffect" presetSubtype="0" presetID="3" grpId="1" fill="hold">
                                  <p:stCondLst>
                                    <p:cond delay="0"/>
                                  </p:stCondLst>
                                  <p:childTnLst>
                                    <p:cmd type="call" cmd="stop">
                                      <p:cBhvr>
                                        <p:cTn id="10" dur="1000" fill="hold"/>
                                        <p:tgtEl>
                                          <p:spTgt spid="174"/>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11" fill="hold" display="0">
                  <p:stCondLst>
                    <p:cond delay="indefinite"/>
                  </p:stCondLst>
                </p:cTn>
                <p:tgtEl>
                  <p:spTgt spid="174"/>
                </p:tgtEl>
              </p:cMediaNode>
            </p:video>
            <p:seq concurrent="1" prevAc="none" nextAc="seek">
              <p:cTn id="12" evtFilter="cancelBubble" nodeType="interactiveSeq" restart="whenNotActive" fill="hold">
                <p:stCondLst>
                  <p:cond delay="0" evt="onClick">
                    <p:tgtEl>
                      <p:spTgt spid="174"/>
                    </p:tgtEl>
                  </p:cond>
                </p:stCondLst>
                <p:endSync delay="0" evt="end">
                  <p:rtn val="all"/>
                </p:endSync>
                <p:childTnLst>
                  <p:par>
                    <p:cTn id="13" fill="hold">
                      <p:stCondLst>
                        <p:cond delay="0"/>
                      </p:stCondLst>
                      <p:childTnLst>
                        <p:par>
                          <p:cTn id="14" fill="hold">
                            <p:stCondLst>
                              <p:cond delay="0"/>
                            </p:stCondLst>
                            <p:childTnLst>
                              <p:par>
                                <p:cTn id="15" presetClass="mediacall" nodeType="clickEffect" presetSubtype="0" presetID="2" fill="hold">
                                  <p:stCondLst>
                                    <p:cond delay="0"/>
                                  </p:stCondLst>
                                  <p:childTnLst>
                                    <p:cmd type="call" cmd="togglePause">
                                      <p:cBhvr>
                                        <p:cTn id="16" dur="1" fill="hold"/>
                                        <p:tgtEl>
                                          <p:spTgt spid="174"/>
                                        </p:tgtEl>
                                      </p:cBhvr>
                                    </p:cmd>
                                  </p:childTnLst>
                                </p:cTn>
                              </p:par>
                            </p:childTnLst>
                          </p:cTn>
                        </p:par>
                      </p:childTnLst>
                    </p:cTn>
                  </p:par>
                </p:childTnLst>
              </p:cTn>
              <p:nextCondLst>
                <p:cond delay="0" evt="onClick">
                  <p:tgtEl>
                    <p:spTgt spid="17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Date Placeholder 3"/>
          <p:cNvSpPr txBox="1"/>
          <p:nvPr/>
        </p:nvSpPr>
        <p:spPr>
          <a:xfrm>
            <a:off x="674370" y="6148501"/>
            <a:ext cx="9981249"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cap="all" spc="300" sz="900">
                <a:solidFill>
                  <a:schemeClr val="accent1"/>
                </a:solidFill>
              </a:defRPr>
            </a:pPr>
            <a:r>
              <a:t>Watch Time: 20 min.||||||| DIRECT LINK: </a:t>
            </a:r>
            <a:r>
              <a:rPr u="sng">
                <a:solidFill>
                  <a:srgbClr val="3F56BF"/>
                </a:solidFill>
                <a:uFill>
                  <a:solidFill>
                    <a:srgbClr val="3F56BF"/>
                  </a:solidFill>
                </a:uFill>
                <a:hlinkClick r:id="rId2" invalidUrl="" action="" tgtFrame="" tooltip="" history="1" highlightClick="0" endSnd="0"/>
              </a:rPr>
              <a:t>https://</a:t>
            </a:r>
            <a:r>
              <a:rPr u="sng">
                <a:solidFill>
                  <a:srgbClr val="3F56BF"/>
                </a:solidFill>
                <a:uFill>
                  <a:solidFill>
                    <a:srgbClr val="3F56BF"/>
                  </a:solidFill>
                </a:uFill>
                <a:hlinkClick r:id="rId2" invalidUrl="" action="" tgtFrame="" tooltip="" history="1" highlightClick="0" endSnd="0"/>
              </a:rPr>
              <a:t>vimeo.com/537535470</a:t>
            </a:r>
            <a:r>
              <a:t> </a:t>
            </a:r>
          </a:p>
        </p:txBody>
      </p:sp>
      <p:sp>
        <p:nvSpPr>
          <p:cNvPr id="179" name="Slide Number Placeholder 5"/>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0" name="Online Media 7" descr="Online Media 7"/>
          <p:cNvPicPr>
            <a:picLocks noChangeAspect="0"/>
          </p:cNvPicPr>
          <p:nvPr>
            <a:videoFile xmlns:mc="http://schemas.openxmlformats.org/markup-compatibility/2006" r:link="rId3" mc:Ignorable="aiw"/>
          </p:nvPr>
        </p:nvPicPr>
        <p:blipFill>
          <a:blip r:embed="rId4">
            <a:extLst/>
          </a:blip>
          <a:stretch>
            <a:fillRect/>
          </a:stretch>
        </p:blipFill>
        <p:spPr>
          <a:xfrm>
            <a:off x="1717674" y="1257300"/>
            <a:ext cx="8279577" cy="4664551"/>
          </a:xfrm>
          <a:prstGeom prst="rect">
            <a:avLst/>
          </a:prstGeom>
        </p:spPr>
      </p:pic>
      <p:sp>
        <p:nvSpPr>
          <p:cNvPr id="181" name="Title 1"/>
          <p:cNvSpPr txBox="1"/>
          <p:nvPr/>
        </p:nvSpPr>
        <p:spPr>
          <a:xfrm>
            <a:off x="885507" y="609600"/>
            <a:ext cx="10424161"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000">
                <a:solidFill>
                  <a:schemeClr val="accent1"/>
                </a:solidFill>
                <a:latin typeface="Elephant"/>
                <a:ea typeface="Elephant"/>
                <a:cs typeface="Elephant"/>
                <a:sym typeface="Elephant"/>
              </a:defRPr>
            </a:lvl1pPr>
          </a:lstStyle>
          <a:p>
            <a:pPr/>
            <a:r>
              <a:t>Pt 2. Land as healing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180"/>
                                        </p:tgtEl>
                                      </p:cBhvr>
                                    </p:cmd>
                                  </p:childTnLst>
                                </p:cTn>
                              </p:par>
                            </p:childTnLst>
                          </p:cTn>
                        </p:par>
                      </p:childTnLst>
                    </p:cTn>
                  </p:par>
                  <p:par>
                    <p:cTn id="7" fill="hold">
                      <p:stCondLst>
                        <p:cond delay="indefinite"/>
                      </p:stCondLst>
                      <p:childTnLst>
                        <p:par>
                          <p:cTn id="8" fill="hold">
                            <p:stCondLst>
                              <p:cond delay="0"/>
                            </p:stCondLst>
                            <p:childTnLst>
                              <p:par>
                                <p:cTn id="9" presetClass="mediacall" nodeType="clickEffect" presetSubtype="0" presetID="3" grpId="1" fill="hold">
                                  <p:stCondLst>
                                    <p:cond delay="0"/>
                                  </p:stCondLst>
                                  <p:childTnLst>
                                    <p:cmd type="call" cmd="stop">
                                      <p:cBhvr>
                                        <p:cTn id="10" dur="1000" fill="hold"/>
                                        <p:tgtEl>
                                          <p:spTgt spid="180"/>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11" fill="hold" display="0">
                  <p:stCondLst>
                    <p:cond delay="indefinite"/>
                  </p:stCondLst>
                </p:cTn>
                <p:tgtEl>
                  <p:spTgt spid="180"/>
                </p:tgtEl>
              </p:cMediaNode>
            </p:video>
            <p:seq concurrent="1" prevAc="none" nextAc="seek">
              <p:cTn id="12" evtFilter="cancelBubble" nodeType="interactiveSeq" restart="whenNotActive" fill="hold">
                <p:stCondLst>
                  <p:cond delay="0" evt="onClick">
                    <p:tgtEl>
                      <p:spTgt spid="180"/>
                    </p:tgtEl>
                  </p:cond>
                </p:stCondLst>
                <p:endSync delay="0" evt="end">
                  <p:rtn val="all"/>
                </p:endSync>
                <p:childTnLst>
                  <p:par>
                    <p:cTn id="13" fill="hold">
                      <p:stCondLst>
                        <p:cond delay="0"/>
                      </p:stCondLst>
                      <p:childTnLst>
                        <p:par>
                          <p:cTn id="14" fill="hold">
                            <p:stCondLst>
                              <p:cond delay="0"/>
                            </p:stCondLst>
                            <p:childTnLst>
                              <p:par>
                                <p:cTn id="15" presetClass="mediacall" nodeType="clickEffect" presetSubtype="0" presetID="2" fill="hold">
                                  <p:stCondLst>
                                    <p:cond delay="0"/>
                                  </p:stCondLst>
                                  <p:childTnLst>
                                    <p:cmd type="call" cmd="togglePause">
                                      <p:cBhvr>
                                        <p:cTn id="16" dur="1" fill="hold"/>
                                        <p:tgtEl>
                                          <p:spTgt spid="180"/>
                                        </p:tgtEl>
                                      </p:cBhvr>
                                    </p:cmd>
                                  </p:childTnLst>
                                </p:cTn>
                              </p:par>
                            </p:childTnLst>
                          </p:cTn>
                        </p:par>
                      </p:childTnLst>
                    </p:cTn>
                  </p:par>
                </p:childTnLst>
              </p:cTn>
              <p:nextCondLst>
                <p:cond delay="0" evt="onClick">
                  <p:tgtEl>
                    <p:spTgt spid="180"/>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Title 1"/>
          <p:cNvSpPr txBox="1"/>
          <p:nvPr>
            <p:ph type="title"/>
          </p:nvPr>
        </p:nvSpPr>
        <p:spPr>
          <a:xfrm>
            <a:off x="838199" y="545914"/>
            <a:ext cx="9527276" cy="1241944"/>
          </a:xfrm>
          <a:prstGeom prst="rect">
            <a:avLst/>
          </a:prstGeom>
        </p:spPr>
        <p:txBody>
          <a:bodyPr/>
          <a:lstStyle/>
          <a:p>
            <a:pPr/>
            <a:r>
              <a:t>Pt 3. Land as justice</a:t>
            </a:r>
          </a:p>
        </p:txBody>
      </p:sp>
      <p:sp>
        <p:nvSpPr>
          <p:cNvPr id="184" name="Content Placeholder 15"/>
          <p:cNvSpPr txBox="1"/>
          <p:nvPr>
            <p:ph type="body" idx="1"/>
          </p:nvPr>
        </p:nvSpPr>
        <p:spPr>
          <a:xfrm>
            <a:off x="838199" y="2108594"/>
            <a:ext cx="9527276" cy="3643932"/>
          </a:xfrm>
          <a:prstGeom prst="rect">
            <a:avLst/>
          </a:prstGeom>
        </p:spPr>
        <p:txBody>
          <a:bodyPr/>
          <a:lstStyle/>
          <a:p>
            <a:pPr>
              <a:defRPr>
                <a:solidFill>
                  <a:srgbClr val="000000"/>
                </a:solidFill>
                <a:latin typeface="Bahnschrift Light SemiCondensed"/>
                <a:ea typeface="Bahnschrift Light SemiCondensed"/>
                <a:cs typeface="Bahnschrift Light SemiCondensed"/>
                <a:sym typeface="Bahnschrift Light SemiCondensed"/>
              </a:defRPr>
            </a:pPr>
            <a:r>
              <a:t>Wabanaki activists describe </a:t>
            </a:r>
            <a:r>
              <a:rPr u="sng">
                <a:solidFill>
                  <a:srgbClr val="3F56BF"/>
                </a:solidFill>
                <a:uFill>
                  <a:solidFill>
                    <a:srgbClr val="3F56BF"/>
                  </a:solidFill>
                </a:uFill>
                <a:hlinkClick r:id="rId2" invalidUrl="" action="" tgtFrame="" tooltip="" history="1" highlightClick="0" endSnd="0"/>
              </a:rPr>
              <a:t>the link between returning land and moving towards justice and sustainability</a:t>
            </a:r>
            <a:r>
              <a:t> in this article by Emily Weyrauch.</a:t>
            </a:r>
          </a:p>
          <a:p>
            <a:pPr>
              <a:defRPr>
                <a:solidFill>
                  <a:srgbClr val="000000"/>
                </a:solidFill>
                <a:latin typeface="Bahnschrift Light SemiCondensed"/>
                <a:ea typeface="Bahnschrift Light SemiCondensed"/>
                <a:cs typeface="Bahnschrift Light SemiCondensed"/>
                <a:sym typeface="Bahnschrift Light SemiCondensed"/>
              </a:defRPr>
            </a:pPr>
            <a:r>
              <a:t>Consider “land and water access”, not just land: Noela Altvater demonstrates how Tribal access to clean water is a social justice issue in </a:t>
            </a:r>
            <a:r>
              <a:rPr u="sng">
                <a:solidFill>
                  <a:srgbClr val="3F56BF"/>
                </a:solidFill>
                <a:uFill>
                  <a:solidFill>
                    <a:srgbClr val="3F56BF"/>
                  </a:solidFill>
                </a:uFill>
                <a:hlinkClick r:id="rId3" invalidUrl="" action="" tgtFrame="" tooltip="" history="1" highlightClick="0" endSnd="0"/>
              </a:rPr>
              <a:t>her work on water in Sipayik</a:t>
            </a:r>
            <a:r>
              <a:t>, where until recently the Passamaquoddy Tribe was not allowed to regulate their own water.</a:t>
            </a:r>
          </a:p>
        </p:txBody>
      </p:sp>
      <p:sp>
        <p:nvSpPr>
          <p:cNvPr id="185" name="Slide Number Placeholder 8"/>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olidFill>
      </p:bgPr>
    </p:bg>
    <p:spTree>
      <p:nvGrpSpPr>
        <p:cNvPr id="1" name=""/>
        <p:cNvGrpSpPr/>
        <p:nvPr/>
      </p:nvGrpSpPr>
      <p:grpSpPr>
        <a:xfrm>
          <a:off x="0" y="0"/>
          <a:ext cx="0" cy="0"/>
          <a:chOff x="0" y="0"/>
          <a:chExt cx="0" cy="0"/>
        </a:xfrm>
      </p:grpSpPr>
      <p:sp>
        <p:nvSpPr>
          <p:cNvPr id="187" name="Date Placeholder 1"/>
          <p:cNvSpPr txBox="1"/>
          <p:nvPr/>
        </p:nvSpPr>
        <p:spPr>
          <a:xfrm>
            <a:off x="674371" y="6161921"/>
            <a:ext cx="3063457"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cap="all" spc="300" sz="1000">
                <a:solidFill>
                  <a:schemeClr val="accent1"/>
                </a:solidFill>
              </a:defRPr>
            </a:lvl1pPr>
          </a:lstStyle>
          <a:p>
            <a:pPr/>
            <a:r>
              <a:t>1/30/2024</a:t>
            </a:r>
          </a:p>
        </p:txBody>
      </p:sp>
      <p:sp>
        <p:nvSpPr>
          <p:cNvPr id="188" name="Slide Number Placeholder 3"/>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9" name="Content Placeholder 9"/>
          <p:cNvSpPr txBox="1"/>
          <p:nvPr/>
        </p:nvSpPr>
        <p:spPr>
          <a:xfrm>
            <a:off x="6021649" y="2551338"/>
            <a:ext cx="4664130" cy="4409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indent="685800">
              <a:lnSpc>
                <a:spcPct val="140000"/>
              </a:lnSpc>
              <a:defRPr>
                <a:solidFill>
                  <a:srgbClr val="FFFFFF"/>
                </a:solidFill>
                <a:latin typeface="Bahnschrift Light SemiCondensed"/>
                <a:ea typeface="Bahnschrift Light SemiCondensed"/>
                <a:cs typeface="Bahnschrift Light SemiCondensed"/>
                <a:sym typeface="Bahnschrift Light SemiCondensed"/>
              </a:defRPr>
            </a:pPr>
            <a:r>
              <a:t>In what ways have Wabanaki relationships with land (and water) been severed? How does this continue today?</a:t>
            </a:r>
            <a:endParaRPr>
              <a:solidFill>
                <a:schemeClr val="accent1"/>
              </a:solidFill>
            </a:endParaRPr>
          </a:p>
          <a:p>
            <a:pPr indent="685800">
              <a:lnSpc>
                <a:spcPct val="140000"/>
              </a:lnSpc>
              <a:defRPr>
                <a:solidFill>
                  <a:srgbClr val="FFFFFF"/>
                </a:solidFill>
                <a:latin typeface="Bahnschrift Light SemiCondensed"/>
                <a:ea typeface="Bahnschrift Light SemiCondensed"/>
                <a:cs typeface="Bahnschrift Light SemiCondensed"/>
                <a:sym typeface="Bahnschrift Light SemiCondensed"/>
              </a:defRPr>
            </a:pPr>
          </a:p>
          <a:p>
            <a:pPr indent="685800">
              <a:lnSpc>
                <a:spcPct val="140000"/>
              </a:lnSpc>
              <a:defRPr>
                <a:solidFill>
                  <a:srgbClr val="FFFFFF"/>
                </a:solidFill>
                <a:latin typeface="Bahnschrift Light SemiCondensed"/>
                <a:ea typeface="Bahnschrift Light SemiCondensed"/>
                <a:cs typeface="Bahnschrift Light SemiCondensed"/>
                <a:sym typeface="Bahnschrift Light SemiCondensed"/>
              </a:defRPr>
            </a:pPr>
            <a:r>
              <a:t>What is the link between land access and land relationships?</a:t>
            </a:r>
            <a:endParaRPr>
              <a:solidFill>
                <a:schemeClr val="accent1"/>
              </a:solidFill>
            </a:endParaRPr>
          </a:p>
          <a:p>
            <a:pPr indent="685800">
              <a:lnSpc>
                <a:spcPct val="140000"/>
              </a:lnSpc>
              <a:defRPr>
                <a:solidFill>
                  <a:srgbClr val="FFFFFF"/>
                </a:solidFill>
                <a:latin typeface="Bahnschrift Light SemiCondensed"/>
                <a:ea typeface="Bahnschrift Light SemiCondensed"/>
                <a:cs typeface="Bahnschrift Light SemiCondensed"/>
                <a:sym typeface="Bahnschrift Light SemiCondensed"/>
              </a:defRPr>
            </a:pPr>
          </a:p>
          <a:p>
            <a:pPr indent="685800">
              <a:lnSpc>
                <a:spcPct val="140000"/>
              </a:lnSpc>
              <a:defRPr>
                <a:solidFill>
                  <a:srgbClr val="FFFFFF"/>
                </a:solidFill>
                <a:latin typeface="Bahnschrift Light SemiCondensed"/>
                <a:ea typeface="Bahnschrift Light SemiCondensed"/>
                <a:cs typeface="Bahnschrift Light SemiCondensed"/>
                <a:sym typeface="Bahnschrift Light SemiCondensed"/>
              </a:defRPr>
            </a:pPr>
            <a:r>
              <a:t>How can obstacles to Wabanaki land access be removed?</a:t>
            </a:r>
            <a:endParaRPr>
              <a:solidFill>
                <a:schemeClr val="accent1"/>
              </a:solidFill>
            </a:endParaRPr>
          </a:p>
        </p:txBody>
      </p:sp>
      <p:sp>
        <p:nvSpPr>
          <p:cNvPr id="190" name="Text Placeholder 4"/>
          <p:cNvSpPr txBox="1"/>
          <p:nvPr/>
        </p:nvSpPr>
        <p:spPr>
          <a:xfrm>
            <a:off x="5908069" y="1806481"/>
            <a:ext cx="4395698"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40000"/>
              </a:lnSpc>
              <a:spcBef>
                <a:spcPts val="1000"/>
              </a:spcBef>
              <a:defRPr b="1" sz="2400">
                <a:solidFill>
                  <a:srgbClr val="FFFFFF"/>
                </a:solidFill>
              </a:defRPr>
            </a:lvl1pPr>
          </a:lstStyle>
          <a:p>
            <a:pPr/>
            <a:r>
              <a:t>DISCUSSION</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Title 1"/>
          <p:cNvSpPr txBox="1"/>
          <p:nvPr>
            <p:ph type="title"/>
          </p:nvPr>
        </p:nvSpPr>
        <p:spPr>
          <a:xfrm>
            <a:off x="838199" y="545914"/>
            <a:ext cx="9527276" cy="1241944"/>
          </a:xfrm>
          <a:prstGeom prst="rect">
            <a:avLst/>
          </a:prstGeom>
        </p:spPr>
        <p:txBody>
          <a:bodyPr/>
          <a:lstStyle/>
          <a:p>
            <a:pPr/>
            <a:r>
              <a:t>Question 3: </a:t>
            </a:r>
          </a:p>
        </p:txBody>
      </p:sp>
      <p:sp>
        <p:nvSpPr>
          <p:cNvPr id="193" name="Content Placeholder 7"/>
          <p:cNvSpPr txBox="1"/>
          <p:nvPr>
            <p:ph type="body" idx="1"/>
          </p:nvPr>
        </p:nvSpPr>
        <p:spPr>
          <a:xfrm>
            <a:off x="838199" y="2108594"/>
            <a:ext cx="9527276" cy="3643932"/>
          </a:xfrm>
          <a:prstGeom prst="rect">
            <a:avLst/>
          </a:prstGeom>
        </p:spPr>
        <p:txBody>
          <a:bodyPr/>
          <a:lstStyle>
            <a:lvl1pPr marL="0" indent="0">
              <a:buSzTx/>
              <a:buNone/>
              <a:defRPr sz="3600">
                <a:latin typeface="Bahnschrift Light SemiCondensed"/>
                <a:ea typeface="Bahnschrift Light SemiCondensed"/>
                <a:cs typeface="Bahnschrift Light SemiCondensed"/>
                <a:sym typeface="Bahnschrift Light SemiCondensed"/>
              </a:defRPr>
            </a:lvl1pPr>
          </a:lstStyle>
          <a:p>
            <a:pPr/>
            <a:r>
              <a:t>What is sovereignty?</a:t>
            </a:r>
          </a:p>
        </p:txBody>
      </p:sp>
      <p:sp>
        <p:nvSpPr>
          <p:cNvPr id="194" name="Slide Number Placeholder 4"/>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Title 1"/>
          <p:cNvSpPr txBox="1"/>
          <p:nvPr>
            <p:ph type="title"/>
          </p:nvPr>
        </p:nvSpPr>
        <p:spPr>
          <a:xfrm>
            <a:off x="838199" y="545914"/>
            <a:ext cx="9527276" cy="1241944"/>
          </a:xfrm>
          <a:prstGeom prst="rect">
            <a:avLst/>
          </a:prstGeom>
        </p:spPr>
        <p:txBody>
          <a:bodyPr/>
          <a:lstStyle/>
          <a:p>
            <a:pPr/>
            <a:r>
              <a:t>Pt 1. Sovereignty is inherent to Wabanaki Nations</a:t>
            </a:r>
          </a:p>
        </p:txBody>
      </p:sp>
      <p:sp>
        <p:nvSpPr>
          <p:cNvPr id="197" name="Content Placeholder 10"/>
          <p:cNvSpPr txBox="1"/>
          <p:nvPr>
            <p:ph type="body" sz="quarter" idx="1"/>
          </p:nvPr>
        </p:nvSpPr>
        <p:spPr>
          <a:xfrm>
            <a:off x="899464" y="2040714"/>
            <a:ext cx="9527276" cy="1356073"/>
          </a:xfrm>
          <a:prstGeom prst="rect">
            <a:avLst/>
          </a:prstGeom>
        </p:spPr>
        <p:txBody>
          <a:bodyPr/>
          <a:lstStyle/>
          <a:p>
            <a:pPr marL="0" indent="0">
              <a:buSzTx/>
              <a:buNone/>
              <a:defRPr sz="1600">
                <a:solidFill>
                  <a:srgbClr val="000000"/>
                </a:solidFill>
                <a:latin typeface="Bahnschrift Light SemiCondensed"/>
                <a:ea typeface="Bahnschrift Light SemiCondensed"/>
                <a:cs typeface="Bahnschrift Light SemiCondensed"/>
                <a:sym typeface="Bahnschrift Light SemiCondensed"/>
              </a:defRPr>
            </a:pPr>
            <a:r>
              <a:t>Recent years have seen a rise in organizing and momentum around legislation in the State of Maine to recognize Tribal sovereignty. But what does sovereignty mean? Here are three meanings from Wabanaki leaders (read more</a:t>
            </a:r>
            <a:r>
              <a:rPr u="sng">
                <a:solidFill>
                  <a:srgbClr val="3F56BF"/>
                </a:solidFill>
                <a:uFill>
                  <a:solidFill>
                    <a:srgbClr val="3F56BF"/>
                  </a:solidFill>
                </a:uFill>
                <a:hlinkClick r:id="rId2" invalidUrl="" action="" tgtFrame="" tooltip="" history="1" highlightClick="0" endSnd="0"/>
              </a:rPr>
              <a:t> here</a:t>
            </a:r>
            <a:r>
              <a:t>)…</a:t>
            </a:r>
          </a:p>
        </p:txBody>
      </p:sp>
      <p:sp>
        <p:nvSpPr>
          <p:cNvPr id="198" name="Slide Number Placeholder 5"/>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01" name="Content Placeholder 6"/>
          <p:cNvGrpSpPr/>
          <p:nvPr/>
        </p:nvGrpSpPr>
        <p:grpSpPr>
          <a:xfrm>
            <a:off x="5598964" y="3492571"/>
            <a:ext cx="5026721" cy="843803"/>
            <a:chOff x="0" y="0"/>
            <a:chExt cx="5026720" cy="843802"/>
          </a:xfrm>
        </p:grpSpPr>
        <p:sp>
          <p:nvSpPr>
            <p:cNvPr id="199" name="Rectangle"/>
            <p:cNvSpPr/>
            <p:nvPr/>
          </p:nvSpPr>
          <p:spPr>
            <a:xfrm>
              <a:off x="-1" y="0"/>
              <a:ext cx="5026722" cy="843803"/>
            </a:xfrm>
            <a:prstGeom prst="rect">
              <a:avLst/>
            </a:prstGeom>
            <a:solidFill>
              <a:schemeClr val="accent1"/>
            </a:solidFill>
            <a:ln w="19050" cap="flat">
              <a:solidFill>
                <a:srgbClr val="FFFFFF"/>
              </a:solidFill>
              <a:prstDash val="solid"/>
              <a:miter lim="800000"/>
            </a:ln>
            <a:effectLst/>
          </p:spPr>
          <p:txBody>
            <a:bodyPr wrap="square" lIns="45719" tIns="45719" rIns="45719" bIns="45719" numCol="1" anchor="t">
              <a:noAutofit/>
            </a:bodyPr>
            <a:lstStyle/>
            <a:p>
              <a:pPr>
                <a:spcBef>
                  <a:spcPts val="1000"/>
                </a:spcBef>
                <a:defRPr>
                  <a:solidFill>
                    <a:srgbClr val="FFFFFF"/>
                  </a:solidFill>
                </a:defRPr>
              </a:pPr>
            </a:p>
          </p:txBody>
        </p:sp>
        <p:sp>
          <p:nvSpPr>
            <p:cNvPr id="200" name="For me, tribal sovereignty means that we have the right to explore who we want to be, without any interference from the government.         -John Bear"/>
            <p:cNvSpPr txBox="1"/>
            <p:nvPr/>
          </p:nvSpPr>
          <p:spPr>
            <a:xfrm>
              <a:off x="63037" y="8625"/>
              <a:ext cx="4900646" cy="8265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rmAutofit fontScale="100000" lnSpcReduction="0"/>
            </a:bodyPr>
            <a:lstStyle/>
            <a:p>
              <a:pPr>
                <a:spcBef>
                  <a:spcPts val="1000"/>
                </a:spcBef>
                <a:defRPr sz="1600">
                  <a:solidFill>
                    <a:srgbClr val="FFFFFF"/>
                  </a:solidFill>
                  <a:latin typeface="Bahnschrift Light SemiCondensed"/>
                  <a:ea typeface="Bahnschrift Light SemiCondensed"/>
                  <a:cs typeface="Bahnschrift Light SemiCondensed"/>
                  <a:sym typeface="Bahnschrift Light SemiCondensed"/>
                </a:defRPr>
              </a:pPr>
              <a:r>
                <a:t>For me, tribal sovereignty means that we have the right to explore who we want to be, without any interference from the government.         -</a:t>
              </a:r>
              <a:r>
                <a:rPr i="1"/>
                <a:t>John Bear</a:t>
              </a:r>
            </a:p>
          </p:txBody>
        </p:sp>
      </p:grpSp>
      <p:sp>
        <p:nvSpPr>
          <p:cNvPr id="202" name="TextBox 13"/>
          <p:cNvSpPr txBox="1"/>
          <p:nvPr/>
        </p:nvSpPr>
        <p:spPr>
          <a:xfrm>
            <a:off x="698395" y="3495746"/>
            <a:ext cx="4667377" cy="821691"/>
          </a:xfrm>
          <a:prstGeom prst="rect">
            <a:avLst/>
          </a:prstGeom>
          <a:gradFill>
            <a:gsLst>
              <a:gs pos="0">
                <a:srgbClr val="C7AB48"/>
              </a:gs>
              <a:gs pos="50000">
                <a:srgbClr val="C4A50C"/>
              </a:gs>
              <a:gs pos="100000">
                <a:srgbClr val="B59603"/>
              </a:gs>
            </a:gsLst>
            <a:lin ang="5400000"/>
          </a:gradFill>
          <a:ln w="6350">
            <a:solidFill>
              <a:schemeClr val="accent1"/>
            </a:solidFill>
            <a:miter/>
          </a:ln>
          <a:extLst>
            <a:ext uri="{C572A759-6A51-4108-AA02-DFA0A04FC94B}">
              <ma14:wrappingTextBoxFlag xmlns:ma14="http://schemas.microsoft.com/office/mac/drawingml/2011/main" val="1"/>
            </a:ext>
          </a:extLst>
        </p:spPr>
        <p:txBody>
          <a:bodyPr lIns="45719" rIns="45719">
            <a:spAutoFit/>
          </a:bodyPr>
          <a:lstStyle/>
          <a:p>
            <a:pPr>
              <a:defRPr sz="1600">
                <a:solidFill>
                  <a:srgbClr val="FFFFFF"/>
                </a:solidFill>
                <a:latin typeface="Bahnschrift Light SemiCondensed"/>
                <a:ea typeface="Bahnschrift Light SemiCondensed"/>
                <a:cs typeface="Bahnschrift Light SemiCondensed"/>
                <a:sym typeface="Bahnschrift Light SemiCondensed"/>
              </a:defRPr>
            </a:pPr>
            <a:r>
              <a:t>Sovereignty is something that is supposed to be inherent, it’s not something that can be given or taken away.               </a:t>
            </a:r>
            <a:r>
              <a:rPr i="1"/>
              <a:t>-Maria Girouard</a:t>
            </a:r>
          </a:p>
        </p:txBody>
      </p:sp>
      <p:sp>
        <p:nvSpPr>
          <p:cNvPr id="203" name="TextBox 14"/>
          <p:cNvSpPr txBox="1"/>
          <p:nvPr/>
        </p:nvSpPr>
        <p:spPr>
          <a:xfrm>
            <a:off x="650832" y="4568043"/>
            <a:ext cx="10024541" cy="1075691"/>
          </a:xfrm>
          <a:prstGeom prst="rect">
            <a:avLst/>
          </a:prstGeom>
          <a:solidFill>
            <a:schemeClr val="accent1"/>
          </a:solidFill>
          <a:ln w="19050">
            <a:solidFill>
              <a:srgbClr val="FFFFFF"/>
            </a:solidFill>
            <a:miter/>
          </a:ln>
          <a:extLst>
            <a:ext uri="{C572A759-6A51-4108-AA02-DFA0A04FC94B}">
              <ma14:wrappingTextBoxFlag xmlns:ma14="http://schemas.microsoft.com/office/mac/drawingml/2011/main" val="1"/>
            </a:ext>
          </a:extLst>
        </p:spPr>
        <p:txBody>
          <a:bodyPr lIns="45719" rIns="45719">
            <a:spAutoFit/>
          </a:bodyPr>
          <a:lstStyle/>
          <a:p>
            <a:pPr algn="r">
              <a:defRPr sz="1600">
                <a:solidFill>
                  <a:srgbClr val="FFFFFF"/>
                </a:solidFill>
                <a:latin typeface="Bahnschrift Light SemiCondensed"/>
                <a:ea typeface="Bahnschrift Light SemiCondensed"/>
                <a:cs typeface="Bahnschrift Light SemiCondensed"/>
                <a:sym typeface="Bahnschrift Light SemiCondensed"/>
              </a:defRPr>
            </a:pPr>
            <a:r>
              <a:t>Tribal sovereignty to me is about freedom. It is about having the opportunities to determine as a nation, as an Indigenous nation…our course and journey and direction within this complex landscape. Sovereignty allows us for that freedom, for that ability to self-determine our future. It’s our opportunity, I believe, for healing.</a:t>
            </a:r>
            <a:br/>
            <a:r>
              <a:rPr i="1"/>
              <a:t>- Lisa Sockabasin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Title 1"/>
          <p:cNvSpPr txBox="1"/>
          <p:nvPr>
            <p:ph type="title"/>
          </p:nvPr>
        </p:nvSpPr>
        <p:spPr>
          <a:xfrm>
            <a:off x="838199" y="545914"/>
            <a:ext cx="9527276" cy="1241944"/>
          </a:xfrm>
          <a:prstGeom prst="rect">
            <a:avLst/>
          </a:prstGeom>
        </p:spPr>
        <p:txBody>
          <a:bodyPr/>
          <a:lstStyle/>
          <a:p>
            <a:pPr/>
            <a:r>
              <a:t>Welcome to the course!</a:t>
            </a:r>
          </a:p>
        </p:txBody>
      </p:sp>
      <p:sp>
        <p:nvSpPr>
          <p:cNvPr id="117" name="Content Placeholder 2"/>
          <p:cNvSpPr txBox="1"/>
          <p:nvPr>
            <p:ph type="body" idx="1"/>
          </p:nvPr>
        </p:nvSpPr>
        <p:spPr>
          <a:xfrm>
            <a:off x="838199" y="2108594"/>
            <a:ext cx="9527276" cy="3643932"/>
          </a:xfrm>
          <a:prstGeom prst="rect">
            <a:avLst/>
          </a:prstGeom>
        </p:spPr>
        <p:txBody>
          <a:bodyPr/>
          <a:lstStyle/>
          <a:p>
            <a:pPr marL="0" indent="0">
              <a:lnSpc>
                <a:spcPct val="112000"/>
              </a:lnSpc>
              <a:buSzTx/>
              <a:buNone/>
              <a:defRPr sz="1600">
                <a:solidFill>
                  <a:srgbClr val="000000"/>
                </a:solidFill>
                <a:latin typeface="Bahnschrift Light SemiCondensed"/>
                <a:ea typeface="Bahnschrift Light SemiCondensed"/>
                <a:cs typeface="Bahnschrift Light SemiCondensed"/>
                <a:sym typeface="Bahnschrift Light SemiCondensed"/>
              </a:defRPr>
            </a:pPr>
            <a:r>
              <a:t>We are Ella McDonald and Ellie Oldach, two non-native former/current staff with First Light, and the designers of this self-guided curriculum. We offer this</a:t>
            </a:r>
            <a:r>
              <a:rPr>
                <a:solidFill>
                  <a:srgbClr val="222222"/>
                </a:solidFill>
              </a:rPr>
              <a:t> living curriculum to landholding entities as a structured way to prepare to share land and power with Wabanaki people. This curriculum is just one way of “doing our own work” in the non-native world. Whenever possible these resources center Indigenous voices. This curriculum intends to support your organization’s transformation, and explores the basics of Wabanaki history, sovereignty, and guidance around processes that promote just resource sharing.</a:t>
            </a:r>
          </a:p>
          <a:p>
            <a:pPr marL="0" indent="0">
              <a:lnSpc>
                <a:spcPct val="112000"/>
              </a:lnSpc>
              <a:buSzTx/>
              <a:buNone/>
              <a:defRPr sz="1600">
                <a:solidFill>
                  <a:srgbClr val="222222"/>
                </a:solidFill>
                <a:latin typeface="Bahnschrift Light SemiCondensed"/>
                <a:ea typeface="Bahnschrift Light SemiCondensed"/>
                <a:cs typeface="Bahnschrift Light SemiCondensed"/>
                <a:sym typeface="Bahnschrift Light SemiCondensed"/>
              </a:defRPr>
            </a:pPr>
          </a:p>
          <a:p>
            <a:pPr marL="0" indent="0">
              <a:lnSpc>
                <a:spcPct val="112000"/>
              </a:lnSpc>
              <a:buSzTx/>
              <a:buNone/>
              <a:defRPr sz="1600">
                <a:solidFill>
                  <a:srgbClr val="222222"/>
                </a:solidFill>
                <a:latin typeface="Bahnschrift Light SemiCondensed"/>
                <a:ea typeface="Bahnschrift Light SemiCondensed"/>
                <a:cs typeface="Bahnschrift Light SemiCondensed"/>
                <a:sym typeface="Bahnschrift Light SemiCondensed"/>
              </a:defRPr>
            </a:pPr>
            <a:r>
              <a:t>This course is just a starting point: there are so many more examples of work to expand Wabanaki land and power, and so many additional questions to ask. We hope the course offers something of value no matter where you are on your learning journey, and that you can keep growing and building from here.</a:t>
            </a:r>
          </a:p>
        </p:txBody>
      </p:sp>
      <p:sp>
        <p:nvSpPr>
          <p:cNvPr id="118" name="Slide Number Placeholder 5"/>
          <p:cNvSpPr txBox="1"/>
          <p:nvPr>
            <p:ph type="sldNum" sz="quarter" idx="2"/>
          </p:nvPr>
        </p:nvSpPr>
        <p:spPr>
          <a:xfrm>
            <a:off x="11118448" y="5731272"/>
            <a:ext cx="358414"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Title 1"/>
          <p:cNvSpPr txBox="1"/>
          <p:nvPr>
            <p:ph type="title"/>
          </p:nvPr>
        </p:nvSpPr>
        <p:spPr>
          <a:xfrm>
            <a:off x="838199" y="587827"/>
            <a:ext cx="9578683" cy="990602"/>
          </a:xfrm>
          <a:prstGeom prst="rect">
            <a:avLst/>
          </a:prstGeom>
        </p:spPr>
        <p:txBody>
          <a:bodyPr/>
          <a:lstStyle>
            <a:lvl1pPr defTabSz="886968">
              <a:defRPr sz="3492"/>
            </a:lvl1pPr>
          </a:lstStyle>
          <a:p>
            <a:pPr/>
            <a:r>
              <a:t>Pt 2. Native sovereignty meets colonizing forces</a:t>
            </a:r>
          </a:p>
        </p:txBody>
      </p:sp>
      <p:pic>
        <p:nvPicPr>
          <p:cNvPr id="206" name="Online Media 8" descr="Online Media 8"/>
          <p:cNvPicPr>
            <a:picLocks noChangeAspect="0"/>
          </p:cNvPicPr>
          <p:nvPr>
            <a:videoFile xmlns:mc="http://schemas.openxmlformats.org/markup-compatibility/2006" r:link="rId2" mc:Ignorable="aiw"/>
          </p:nvPr>
        </p:nvPicPr>
        <p:blipFill>
          <a:blip r:embed="rId3">
            <a:extLst/>
          </a:blip>
          <a:stretch>
            <a:fillRect/>
          </a:stretch>
        </p:blipFill>
        <p:spPr>
          <a:xfrm>
            <a:off x="838199" y="2209006"/>
            <a:ext cx="4319588" cy="2439987"/>
          </a:xfrm>
          <a:prstGeom prst="rect">
            <a:avLst/>
          </a:prstGeom>
        </p:spPr>
      </p:pic>
      <p:sp>
        <p:nvSpPr>
          <p:cNvPr id="207" name="Content Placeholder 7"/>
          <p:cNvSpPr txBox="1"/>
          <p:nvPr>
            <p:ph type="body" sz="quarter" idx="1"/>
          </p:nvPr>
        </p:nvSpPr>
        <p:spPr>
          <a:xfrm>
            <a:off x="751798" y="4828844"/>
            <a:ext cx="4405989" cy="2029157"/>
          </a:xfrm>
          <a:prstGeom prst="rect">
            <a:avLst/>
          </a:prstGeom>
        </p:spPr>
        <p:txBody>
          <a:bodyPr/>
          <a:lstStyle>
            <a:lvl1pPr marL="0" indent="0">
              <a:buSzTx/>
              <a:buNone/>
              <a:defRPr sz="1200">
                <a:solidFill>
                  <a:srgbClr val="000000"/>
                </a:solidFill>
                <a:latin typeface="Bahnschrift Light SemiCondensed"/>
                <a:ea typeface="Bahnschrift Light SemiCondensed"/>
                <a:cs typeface="Bahnschrift Light SemiCondensed"/>
                <a:sym typeface="Bahnschrift Light SemiCondensed"/>
              </a:defRPr>
            </a:lvl1pPr>
          </a:lstStyle>
          <a:p>
            <a:pPr/>
            <a:r>
              <a:t>Treaties are agreements between sovereign nations. The U.S. federal government holds treaties with many Tribal Nations but continually fails to uphold recognition of Tribal sovereignty. </a:t>
            </a:r>
          </a:p>
        </p:txBody>
      </p:sp>
      <p:sp>
        <p:nvSpPr>
          <p:cNvPr id="208" name="Date Placeholder 3"/>
          <p:cNvSpPr txBox="1"/>
          <p:nvPr/>
        </p:nvSpPr>
        <p:spPr>
          <a:xfrm>
            <a:off x="674370" y="6161921"/>
            <a:ext cx="9696793"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cap="all" spc="300" sz="1000">
                <a:solidFill>
                  <a:schemeClr val="accent1"/>
                </a:solidFill>
              </a:defRPr>
            </a:pPr>
            <a:r>
              <a:t>Watch time: 5 ½ min.||| DIRECT LINK: </a:t>
            </a:r>
            <a:r>
              <a:rPr u="sng">
                <a:solidFill>
                  <a:srgbClr val="3F56BF"/>
                </a:solidFill>
                <a:uFill>
                  <a:solidFill>
                    <a:srgbClr val="3F56BF"/>
                  </a:solidFill>
                </a:uFill>
                <a:hlinkClick r:id="rId4" invalidUrl="" action="" tgtFrame="" tooltip="" history="1" highlightClick="0" endSnd="0"/>
              </a:rPr>
              <a:t>https</a:t>
            </a:r>
            <a:r>
              <a:rPr u="sng">
                <a:solidFill>
                  <a:srgbClr val="3F56BF"/>
                </a:solidFill>
                <a:uFill>
                  <a:solidFill>
                    <a:srgbClr val="3F56BF"/>
                  </a:solidFill>
                </a:uFill>
                <a:hlinkClick r:id="rId4" invalidUrl="" action="" tgtFrame="" tooltip="" history="1" highlightClick="0" endSnd="0"/>
              </a:rPr>
              <a:t>://</a:t>
            </a:r>
            <a:r>
              <a:rPr u="sng">
                <a:solidFill>
                  <a:srgbClr val="3F56BF"/>
                </a:solidFill>
                <a:uFill>
                  <a:solidFill>
                    <a:srgbClr val="3F56BF"/>
                  </a:solidFill>
                </a:uFill>
                <a:hlinkClick r:id="rId4" invalidUrl="" action="" tgtFrame="" tooltip="" history="1" highlightClick="0" endSnd="0"/>
              </a:rPr>
              <a:t>www.youtube.com/watch?v=bexvE4lZRGo</a:t>
            </a:r>
            <a:r>
              <a:t>  </a:t>
            </a:r>
          </a:p>
        </p:txBody>
      </p:sp>
      <p:sp>
        <p:nvSpPr>
          <p:cNvPr id="209" name="Slide Number Placeholder 5"/>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0" name="TextBox 12"/>
          <p:cNvSpPr txBox="1"/>
          <p:nvPr/>
        </p:nvSpPr>
        <p:spPr>
          <a:xfrm>
            <a:off x="5975818" y="2144548"/>
            <a:ext cx="4314549" cy="316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25000"/>
              </a:lnSpc>
              <a:defRPr>
                <a:latin typeface="Bahnschrift Light SemiCondensed"/>
                <a:ea typeface="Bahnschrift Light SemiCondensed"/>
                <a:cs typeface="Bahnschrift Light SemiCondensed"/>
                <a:sym typeface="Bahnschrift Light SemiCondensed"/>
              </a:defRPr>
            </a:pPr>
            <a:r>
              <a:t>In Maine, recognition of inherent Wabanaki sovereignty was renegotiated during the Maine Indian Claims Settlement Act in the 1970s and 80s. This act impeded Tribal self-governance and allowed the State of Maine to block Wabanaki Tribes from federal resources. Review the </a:t>
            </a:r>
            <a:r>
              <a:rPr u="sng">
                <a:solidFill>
                  <a:srgbClr val="3F56BF"/>
                </a:solidFill>
                <a:uFill>
                  <a:solidFill>
                    <a:srgbClr val="3F56BF"/>
                  </a:solidFill>
                </a:uFill>
                <a:hlinkClick r:id="rId5" invalidUrl="" action="" tgtFrame="" tooltip="" history="1" highlightClick="0" endSnd="0"/>
              </a:rPr>
              <a:t>summary of the settlement</a:t>
            </a:r>
            <a:r>
              <a:rPr>
                <a:solidFill>
                  <a:srgbClr val="3F56BF"/>
                </a:solidFill>
              </a:rPr>
              <a:t> </a:t>
            </a:r>
            <a:r>
              <a:t>to understand how this legislation arose.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206"/>
                                        </p:tgtEl>
                                      </p:cBhvr>
                                    </p:cmd>
                                  </p:childTnLst>
                                </p:cTn>
                              </p:par>
                            </p:childTnLst>
                          </p:cTn>
                        </p:par>
                      </p:childTnLst>
                    </p:cTn>
                  </p:par>
                  <p:par>
                    <p:cTn id="7" fill="hold">
                      <p:stCondLst>
                        <p:cond delay="indefinite"/>
                      </p:stCondLst>
                      <p:childTnLst>
                        <p:par>
                          <p:cTn id="8" fill="hold">
                            <p:stCondLst>
                              <p:cond delay="0"/>
                            </p:stCondLst>
                            <p:childTnLst>
                              <p:par>
                                <p:cTn id="9" presetClass="mediacall" nodeType="clickEffect" presetSubtype="0" presetID="3" grpId="1" fill="hold">
                                  <p:stCondLst>
                                    <p:cond delay="0"/>
                                  </p:stCondLst>
                                  <p:childTnLst>
                                    <p:cmd type="call" cmd="stop">
                                      <p:cBhvr>
                                        <p:cTn id="10" dur="1000" fill="hold"/>
                                        <p:tgtEl>
                                          <p:spTgt spid="206"/>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11" fill="hold" display="0">
                  <p:stCondLst>
                    <p:cond delay="indefinite"/>
                  </p:stCondLst>
                </p:cTn>
                <p:tgtEl>
                  <p:spTgt spid="206"/>
                </p:tgtEl>
              </p:cMediaNode>
            </p:video>
            <p:seq concurrent="1" prevAc="none" nextAc="seek">
              <p:cTn id="12" evtFilter="cancelBubble" nodeType="interactiveSeq" restart="whenNotActive" fill="hold">
                <p:stCondLst>
                  <p:cond delay="0" evt="onClick">
                    <p:tgtEl>
                      <p:spTgt spid="206"/>
                    </p:tgtEl>
                  </p:cond>
                </p:stCondLst>
                <p:endSync delay="0" evt="end">
                  <p:rtn val="all"/>
                </p:endSync>
                <p:childTnLst>
                  <p:par>
                    <p:cTn id="13" fill="hold">
                      <p:stCondLst>
                        <p:cond delay="0"/>
                      </p:stCondLst>
                      <p:childTnLst>
                        <p:par>
                          <p:cTn id="14" fill="hold">
                            <p:stCondLst>
                              <p:cond delay="0"/>
                            </p:stCondLst>
                            <p:childTnLst>
                              <p:par>
                                <p:cTn id="15" presetClass="mediacall" nodeType="clickEffect" presetSubtype="0" presetID="2" fill="hold">
                                  <p:stCondLst>
                                    <p:cond delay="0"/>
                                  </p:stCondLst>
                                  <p:childTnLst>
                                    <p:cmd type="call" cmd="togglePause">
                                      <p:cBhvr>
                                        <p:cTn id="16" dur="1" fill="hold"/>
                                        <p:tgtEl>
                                          <p:spTgt spid="206"/>
                                        </p:tgtEl>
                                      </p:cBhvr>
                                    </p:cmd>
                                  </p:childTnLst>
                                </p:cTn>
                              </p:par>
                            </p:childTnLst>
                          </p:cTn>
                        </p:par>
                      </p:childTnLst>
                    </p:cTn>
                  </p:par>
                </p:childTnLst>
              </p:cTn>
              <p:nextCondLst>
                <p:cond delay="0" evt="onClick">
                  <p:tgtEl>
                    <p:spTgt spid="206"/>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Title 1"/>
          <p:cNvSpPr txBox="1"/>
          <p:nvPr>
            <p:ph type="title"/>
          </p:nvPr>
        </p:nvSpPr>
        <p:spPr>
          <a:xfrm>
            <a:off x="838199" y="587827"/>
            <a:ext cx="9578683" cy="990602"/>
          </a:xfrm>
          <a:prstGeom prst="rect">
            <a:avLst/>
          </a:prstGeom>
        </p:spPr>
        <p:txBody>
          <a:bodyPr/>
          <a:lstStyle>
            <a:lvl1pPr>
              <a:defRPr sz="3600"/>
            </a:lvl1pPr>
          </a:lstStyle>
          <a:p>
            <a:pPr/>
            <a:r>
              <a:t>Pt 3. Implications of unrecognized sovereignty </a:t>
            </a:r>
          </a:p>
        </p:txBody>
      </p:sp>
      <p:sp>
        <p:nvSpPr>
          <p:cNvPr id="213" name="Content Placeholder 3"/>
          <p:cNvSpPr txBox="1"/>
          <p:nvPr>
            <p:ph type="body" sz="quarter" idx="1"/>
          </p:nvPr>
        </p:nvSpPr>
        <p:spPr>
          <a:xfrm>
            <a:off x="5953147" y="5091246"/>
            <a:ext cx="4405746" cy="990601"/>
          </a:xfrm>
          <a:prstGeom prst="rect">
            <a:avLst/>
          </a:prstGeom>
        </p:spPr>
        <p:txBody>
          <a:bodyPr/>
          <a:lstStyle/>
          <a:p>
            <a:pPr marL="0" indent="0">
              <a:lnSpc>
                <a:spcPct val="126000"/>
              </a:lnSpc>
              <a:buSzTx/>
              <a:buNone/>
              <a:defRPr sz="1500">
                <a:latin typeface="Bahnschrift Light SemiCondensed"/>
                <a:ea typeface="Bahnschrift Light SemiCondensed"/>
                <a:cs typeface="Bahnschrift Light SemiCondensed"/>
                <a:sym typeface="Bahnschrift Light SemiCondensed"/>
              </a:defRPr>
            </a:pPr>
            <a:r>
              <a:rPr u="sng">
                <a:solidFill>
                  <a:srgbClr val="3F56BF"/>
                </a:solidFill>
                <a:uFill>
                  <a:solidFill>
                    <a:srgbClr val="3F56BF"/>
                  </a:solidFill>
                </a:uFill>
                <a:hlinkClick r:id="rId2" invalidUrl="" action="" tgtFrame="" tooltip="" history="1" highlightClick="0" endSnd="0"/>
              </a:rPr>
              <a:t>Recent research </a:t>
            </a:r>
            <a:r>
              <a:rPr>
                <a:solidFill>
                  <a:srgbClr val="000000"/>
                </a:solidFill>
              </a:rPr>
              <a:t>documents the economic implications of three decades of limiting Wabanaki sovereignty.</a:t>
            </a:r>
          </a:p>
        </p:txBody>
      </p:sp>
      <p:sp>
        <p:nvSpPr>
          <p:cNvPr id="214" name="Slide Number Placeholder 6"/>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15" name="Picture 2" descr="Picture 2"/>
          <p:cNvPicPr>
            <a:picLocks noChangeAspect="1"/>
          </p:cNvPicPr>
          <p:nvPr/>
        </p:nvPicPr>
        <p:blipFill>
          <a:blip r:embed="rId3">
            <a:extLst/>
          </a:blip>
          <a:stretch>
            <a:fillRect/>
          </a:stretch>
        </p:blipFill>
        <p:spPr>
          <a:xfrm>
            <a:off x="6251019" y="1841499"/>
            <a:ext cx="3810001" cy="3175001"/>
          </a:xfrm>
          <a:prstGeom prst="rect">
            <a:avLst/>
          </a:prstGeom>
          <a:ln>
            <a:solidFill>
              <a:schemeClr val="accent1"/>
            </a:solidFill>
          </a:ln>
        </p:spPr>
      </p:pic>
      <p:sp>
        <p:nvSpPr>
          <p:cNvPr id="216" name="TextBox 7"/>
          <p:cNvSpPr txBox="1"/>
          <p:nvPr/>
        </p:nvSpPr>
        <p:spPr>
          <a:xfrm>
            <a:off x="883917" y="1963420"/>
            <a:ext cx="4154427" cy="3952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50000"/>
              </a:lnSpc>
              <a:defRPr sz="1600">
                <a:latin typeface="Bahnschrift Light SemiCondensed"/>
                <a:ea typeface="Bahnschrift Light SemiCondensed"/>
                <a:cs typeface="Bahnschrift Light SemiCondensed"/>
                <a:sym typeface="Bahnschrift Light SemiCondensed"/>
              </a:defRPr>
            </a:pPr>
            <a:r>
              <a:t>Ever since the legislative process in the 1970s and 80s, Wabanaki people have recognized the problems in Maine’s Wabanaki legislation. Wabanaki sovereignty is inherent, and legislation must match that reality. Take a deep dive into the problems in the settlement act and how they relate to sovereignty through Ambassador Crofton-Macdonald’s analysis </a:t>
            </a:r>
            <a:r>
              <a:rPr u="sng">
                <a:solidFill>
                  <a:srgbClr val="3F56BF"/>
                </a:solidFill>
                <a:uFill>
                  <a:solidFill>
                    <a:srgbClr val="3F56BF"/>
                  </a:solidFill>
                </a:uFill>
                <a:hlinkClick r:id="rId4" invalidUrl="" action="" tgtFrame="" tooltip="" history="1" highlightClick="0" endSnd="0"/>
              </a:rPr>
              <a:t>Wolastoquey Ambassador Crofton-Macdonald's analysis</a:t>
            </a:r>
            <a:r>
              <a:t>.</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Title 1"/>
          <p:cNvSpPr txBox="1"/>
          <p:nvPr>
            <p:ph type="title"/>
          </p:nvPr>
        </p:nvSpPr>
        <p:spPr>
          <a:xfrm>
            <a:off x="838199" y="587827"/>
            <a:ext cx="9578683" cy="990602"/>
          </a:xfrm>
          <a:prstGeom prst="rect">
            <a:avLst/>
          </a:prstGeom>
        </p:spPr>
        <p:txBody>
          <a:bodyPr/>
          <a:lstStyle>
            <a:lvl1pPr defTabSz="804672">
              <a:defRPr sz="3168"/>
            </a:lvl1pPr>
          </a:lstStyle>
          <a:p>
            <a:pPr/>
            <a:r>
              <a:t>Pt 4. Ongoing efforts to formally recognize Wabanaki sovereignty</a:t>
            </a:r>
          </a:p>
        </p:txBody>
      </p:sp>
      <p:sp>
        <p:nvSpPr>
          <p:cNvPr id="219" name="Content Placeholder 3"/>
          <p:cNvSpPr txBox="1"/>
          <p:nvPr>
            <p:ph type="body" sz="half" idx="1"/>
          </p:nvPr>
        </p:nvSpPr>
        <p:spPr>
          <a:xfrm>
            <a:off x="5743120" y="2057406"/>
            <a:ext cx="4779263" cy="3725136"/>
          </a:xfrm>
          <a:prstGeom prst="rect">
            <a:avLst/>
          </a:prstGeom>
        </p:spPr>
        <p:txBody>
          <a:bodyPr/>
          <a:lstStyle/>
          <a:p>
            <a:pPr marL="0" indent="228600">
              <a:lnSpc>
                <a:spcPct val="126000"/>
              </a:lnSpc>
              <a:spcBef>
                <a:spcPts val="0"/>
              </a:spcBef>
              <a:buSzTx/>
              <a:buNone/>
              <a:defRPr sz="1400">
                <a:latin typeface="Bahnschrift Light SemiCondensed"/>
                <a:ea typeface="Bahnschrift Light SemiCondensed"/>
                <a:cs typeface="Bahnschrift Light SemiCondensed"/>
                <a:sym typeface="Bahnschrift Light SemiCondensed"/>
              </a:defRPr>
            </a:pPr>
            <a:r>
              <a:t>“[Sovereignty] can be ignored or not recognized or chipped away at and that’s what I fear every time we put something new in front of the legislature. I fear that we’re giving them an opportunity to chip away at our sovereignty.” </a:t>
            </a:r>
            <a:br/>
            <a:endParaRPr sz="1600"/>
          </a:p>
          <a:p>
            <a:pPr marL="0" indent="228600" algn="r">
              <a:lnSpc>
                <a:spcPct val="126000"/>
              </a:lnSpc>
              <a:spcBef>
                <a:spcPts val="0"/>
              </a:spcBef>
              <a:buSzTx/>
              <a:buNone/>
              <a:defRPr sz="1400">
                <a:latin typeface="Bahnschrift Light SemiCondensed"/>
                <a:ea typeface="Bahnschrift Light SemiCondensed"/>
                <a:cs typeface="Bahnschrift Light SemiCondensed"/>
                <a:sym typeface="Bahnschrift Light SemiCondensed"/>
              </a:defRPr>
            </a:pPr>
            <a:r>
              <a:t>- </a:t>
            </a:r>
            <a:r>
              <a:rPr u="sng">
                <a:solidFill>
                  <a:srgbClr val="3F56BF"/>
                </a:solidFill>
                <a:uFill>
                  <a:solidFill>
                    <a:srgbClr val="3F56BF"/>
                  </a:solidFill>
                </a:uFill>
                <a:hlinkClick r:id="rId2" invalidUrl="" action="" tgtFrame="" tooltip="" history="1" highlightClick="0" endSnd="0"/>
              </a:rPr>
              <a:t>Maria Girouard</a:t>
            </a:r>
            <a:r>
              <a:t>, Penobscot historian</a:t>
            </a:r>
          </a:p>
        </p:txBody>
      </p:sp>
      <p:sp>
        <p:nvSpPr>
          <p:cNvPr id="220" name="Slide Number Placeholder 6"/>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1" name="Content Placeholder 8"/>
          <p:cNvSpPr txBox="1"/>
          <p:nvPr/>
        </p:nvSpPr>
        <p:spPr>
          <a:xfrm>
            <a:off x="883920" y="2057406"/>
            <a:ext cx="4227468" cy="37251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indent="228600">
              <a:lnSpc>
                <a:spcPct val="126000"/>
              </a:lnSpc>
              <a:defRPr sz="1400">
                <a:latin typeface="Bahnschrift Light SemiCondensed"/>
                <a:ea typeface="Bahnschrift Light SemiCondensed"/>
                <a:cs typeface="Bahnschrift Light SemiCondensed"/>
                <a:sym typeface="Bahnschrift Light SemiCondensed"/>
              </a:defRPr>
            </a:pPr>
            <a:r>
              <a:t>Wabanaki Tribes continue to organize for legislation that recognizes their inherent sovereignty in Maine. </a:t>
            </a:r>
            <a:r>
              <a:rPr u="sng">
                <a:solidFill>
                  <a:srgbClr val="3F56BF"/>
                </a:solidFill>
                <a:uFill>
                  <a:solidFill>
                    <a:srgbClr val="3F56BF"/>
                  </a:solidFill>
                </a:uFill>
                <a:hlinkClick r:id="rId3" invalidUrl="" action="" tgtFrame="" tooltip="" history="1" highlightClick="0" endSnd="0"/>
              </a:rPr>
              <a:t>The Wabanaki Alliance</a:t>
            </a:r>
            <a:r>
              <a:t> is leading sovereignty efforts: see </a:t>
            </a:r>
            <a:r>
              <a:rPr u="sng">
                <a:solidFill>
                  <a:srgbClr val="3F56BF"/>
                </a:solidFill>
                <a:uFill>
                  <a:solidFill>
                    <a:srgbClr val="3F56BF"/>
                  </a:solidFill>
                </a:uFill>
                <a:hlinkClick r:id="rId4" invalidUrl="" action="" tgtFrame="" tooltip="" history="1" highlightClick="0" endSnd="0"/>
              </a:rPr>
              <a:t>Tribal leaders' statement on </a:t>
            </a:r>
            <a:r>
              <a:rPr u="sng">
                <a:solidFill>
                  <a:srgbClr val="3F56BF"/>
                </a:solidFill>
                <a:uFill>
                  <a:solidFill>
                    <a:srgbClr val="3F56BF"/>
                  </a:solidFill>
                </a:uFill>
                <a:hlinkClick r:id="rId4" invalidUrl="" action="" tgtFrame="" tooltip="" history="1" highlightClick="0" endSnd="0"/>
              </a:rPr>
              <a:t>1626</a:t>
            </a:r>
            <a:r>
              <a:rPr>
                <a:solidFill>
                  <a:schemeClr val="accent1"/>
                </a:solidFill>
              </a:rPr>
              <a:t> </a:t>
            </a:r>
            <a:r>
              <a:t>, one of the recent legislative attempts to address problems in the settlement, and explore the Wabanaki Alliance website for ongoing updates. Non-native allies can take direction from the Wabanaki Alliance and organize to support Tribal Sovereignty: for example, review </a:t>
            </a:r>
            <a:r>
              <a:rPr u="sng">
                <a:solidFill>
                  <a:srgbClr val="3F56BF"/>
                </a:solidFill>
                <a:uFill>
                  <a:solidFill>
                    <a:srgbClr val="3F56BF"/>
                  </a:solidFill>
                </a:uFill>
                <a:hlinkClick r:id="rId5" invalidUrl="" action="" tgtFrame="" tooltip="" history="1" highlightClick="0" endSnd="0"/>
              </a:rPr>
              <a:t>Recognize Tribal Sovereignty</a:t>
            </a:r>
            <a:r>
              <a:t>, a statement written by conservation organizations and edited by the Wabanaki Alliance. </a:t>
            </a:r>
          </a:p>
        </p:txBody>
      </p:sp>
      <p:pic>
        <p:nvPicPr>
          <p:cNvPr id="222" name="Picture 2" descr="Picture 2"/>
          <p:cNvPicPr>
            <a:picLocks noChangeAspect="1"/>
          </p:cNvPicPr>
          <p:nvPr/>
        </p:nvPicPr>
        <p:blipFill>
          <a:blip r:embed="rId6">
            <a:extLst/>
          </a:blip>
          <a:stretch>
            <a:fillRect/>
          </a:stretch>
        </p:blipFill>
        <p:spPr>
          <a:xfrm>
            <a:off x="5743121" y="4818488"/>
            <a:ext cx="4779265" cy="1045465"/>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olidFill>
      </p:bgPr>
    </p:bg>
    <p:spTree>
      <p:nvGrpSpPr>
        <p:cNvPr id="1" name=""/>
        <p:cNvGrpSpPr/>
        <p:nvPr/>
      </p:nvGrpSpPr>
      <p:grpSpPr>
        <a:xfrm>
          <a:off x="0" y="0"/>
          <a:ext cx="0" cy="0"/>
          <a:chOff x="0" y="0"/>
          <a:chExt cx="0" cy="0"/>
        </a:xfrm>
      </p:grpSpPr>
      <p:sp>
        <p:nvSpPr>
          <p:cNvPr id="224" name="Date Placeholder 1"/>
          <p:cNvSpPr txBox="1"/>
          <p:nvPr/>
        </p:nvSpPr>
        <p:spPr>
          <a:xfrm>
            <a:off x="674371" y="6161921"/>
            <a:ext cx="3063457"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cap="all" spc="300" sz="1000">
                <a:solidFill>
                  <a:schemeClr val="accent1"/>
                </a:solidFill>
              </a:defRPr>
            </a:lvl1pPr>
          </a:lstStyle>
          <a:p>
            <a:pPr/>
            <a:r>
              <a:t>1/30/2024</a:t>
            </a:r>
          </a:p>
        </p:txBody>
      </p:sp>
      <p:sp>
        <p:nvSpPr>
          <p:cNvPr id="225" name="Slide Number Placeholder 3"/>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6" name="Content Placeholder 9"/>
          <p:cNvSpPr txBox="1"/>
          <p:nvPr/>
        </p:nvSpPr>
        <p:spPr>
          <a:xfrm>
            <a:off x="5996250" y="2713127"/>
            <a:ext cx="4395698" cy="34899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40000"/>
              </a:lnSpc>
              <a:spcBef>
                <a:spcPts val="1000"/>
              </a:spcBef>
              <a:defRPr>
                <a:solidFill>
                  <a:srgbClr val="FFFFFF"/>
                </a:solidFill>
                <a:latin typeface="Bahnschrift Light SemiCondensed"/>
                <a:ea typeface="Bahnschrift Light SemiCondensed"/>
                <a:cs typeface="Bahnschrift Light SemiCondensed"/>
                <a:sym typeface="Bahnschrift Light SemiCondensed"/>
              </a:defRPr>
            </a:pPr>
            <a:r>
              <a:t>How did these readings challenge what your previous ideas of sovereignty for Wabanaki Tribes?</a:t>
            </a:r>
            <a:endParaRPr>
              <a:solidFill>
                <a:schemeClr val="accent1"/>
              </a:solidFill>
            </a:endParaRPr>
          </a:p>
          <a:p>
            <a:pPr>
              <a:lnSpc>
                <a:spcPct val="140000"/>
              </a:lnSpc>
              <a:spcBef>
                <a:spcPts val="1000"/>
              </a:spcBef>
              <a:defRPr>
                <a:solidFill>
                  <a:srgbClr val="FFFFFF"/>
                </a:solidFill>
                <a:latin typeface="Bahnschrift Light SemiCondensed"/>
                <a:ea typeface="Bahnschrift Light SemiCondensed"/>
                <a:cs typeface="Bahnschrift Light SemiCondensed"/>
                <a:sym typeface="Bahnschrift Light SemiCondensed"/>
              </a:defRPr>
            </a:pPr>
            <a:r>
              <a:t>How do you understand sovereignty now? </a:t>
            </a:r>
            <a:endParaRPr>
              <a:solidFill>
                <a:schemeClr val="accent1"/>
              </a:solidFill>
            </a:endParaRPr>
          </a:p>
          <a:p>
            <a:pPr>
              <a:lnSpc>
                <a:spcPct val="140000"/>
              </a:lnSpc>
              <a:spcBef>
                <a:spcPts val="1000"/>
              </a:spcBef>
              <a:defRPr>
                <a:solidFill>
                  <a:srgbClr val="FFFFFF"/>
                </a:solidFill>
                <a:latin typeface="Bahnschrift Light SemiCondensed"/>
                <a:ea typeface="Bahnschrift Light SemiCondensed"/>
                <a:cs typeface="Bahnschrift Light SemiCondensed"/>
                <a:sym typeface="Bahnschrift Light SemiCondensed"/>
              </a:defRPr>
            </a:pPr>
            <a:r>
              <a:t>Do you see a link between land-focused organizations and sovereignty?</a:t>
            </a:r>
            <a:endParaRPr>
              <a:solidFill>
                <a:schemeClr val="accent1"/>
              </a:solidFill>
            </a:endParaRPr>
          </a:p>
        </p:txBody>
      </p:sp>
      <p:sp>
        <p:nvSpPr>
          <p:cNvPr id="227" name="Text Placeholder 4"/>
          <p:cNvSpPr txBox="1"/>
          <p:nvPr/>
        </p:nvSpPr>
        <p:spPr>
          <a:xfrm>
            <a:off x="5908069" y="1806481"/>
            <a:ext cx="4395698"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40000"/>
              </a:lnSpc>
              <a:spcBef>
                <a:spcPts val="1000"/>
              </a:spcBef>
              <a:defRPr b="1" sz="2400">
                <a:solidFill>
                  <a:srgbClr val="FFFFFF"/>
                </a:solidFill>
              </a:defRPr>
            </a:lvl1pPr>
          </a:lstStyle>
          <a:p>
            <a:pPr/>
            <a:r>
              <a:t>DISCUSSION</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Title 1"/>
          <p:cNvSpPr txBox="1"/>
          <p:nvPr>
            <p:ph type="title"/>
          </p:nvPr>
        </p:nvSpPr>
        <p:spPr>
          <a:xfrm>
            <a:off x="838199" y="545914"/>
            <a:ext cx="9527276" cy="1241944"/>
          </a:xfrm>
          <a:prstGeom prst="rect">
            <a:avLst/>
          </a:prstGeom>
        </p:spPr>
        <p:txBody>
          <a:bodyPr/>
          <a:lstStyle/>
          <a:p>
            <a:pPr/>
            <a:r>
              <a:t>Question 4: </a:t>
            </a:r>
          </a:p>
        </p:txBody>
      </p:sp>
      <p:sp>
        <p:nvSpPr>
          <p:cNvPr id="230" name="Content Placeholder 7"/>
          <p:cNvSpPr txBox="1"/>
          <p:nvPr>
            <p:ph type="body" idx="1"/>
          </p:nvPr>
        </p:nvSpPr>
        <p:spPr>
          <a:xfrm>
            <a:off x="838199" y="2108594"/>
            <a:ext cx="9527276" cy="3643932"/>
          </a:xfrm>
          <a:prstGeom prst="rect">
            <a:avLst/>
          </a:prstGeom>
        </p:spPr>
        <p:txBody>
          <a:bodyPr/>
          <a:lstStyle>
            <a:lvl1pPr marL="0" indent="0">
              <a:buSzTx/>
              <a:buNone/>
              <a:defRPr sz="3600">
                <a:latin typeface="Bahnschrift Light SemiCondensed"/>
                <a:ea typeface="Bahnschrift Light SemiCondensed"/>
                <a:cs typeface="Bahnschrift Light SemiCondensed"/>
                <a:sym typeface="Bahnschrift Light SemiCondensed"/>
              </a:defRPr>
            </a:lvl1pPr>
          </a:lstStyle>
          <a:p>
            <a:pPr/>
            <a:r>
              <a:t>In what ways is our organization perpetuating harm?</a:t>
            </a:r>
          </a:p>
        </p:txBody>
      </p:sp>
      <p:sp>
        <p:nvSpPr>
          <p:cNvPr id="231" name="Slide Number Placeholder 4"/>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Title 1"/>
          <p:cNvSpPr txBox="1"/>
          <p:nvPr>
            <p:ph type="title"/>
          </p:nvPr>
        </p:nvSpPr>
        <p:spPr>
          <a:xfrm>
            <a:off x="838199" y="545914"/>
            <a:ext cx="9527276" cy="1241944"/>
          </a:xfrm>
          <a:prstGeom prst="rect">
            <a:avLst/>
          </a:prstGeom>
        </p:spPr>
        <p:txBody>
          <a:bodyPr/>
          <a:lstStyle/>
          <a:p>
            <a:pPr/>
            <a:r>
              <a:t>Pt 1. Our organizations and land</a:t>
            </a:r>
          </a:p>
        </p:txBody>
      </p:sp>
      <p:sp>
        <p:nvSpPr>
          <p:cNvPr id="234" name="Content Placeholder 2"/>
          <p:cNvSpPr txBox="1"/>
          <p:nvPr>
            <p:ph type="body" idx="1"/>
          </p:nvPr>
        </p:nvSpPr>
        <p:spPr>
          <a:xfrm>
            <a:off x="586298" y="2155712"/>
            <a:ext cx="10027285" cy="3769993"/>
          </a:xfrm>
          <a:prstGeom prst="rect">
            <a:avLst/>
          </a:prstGeom>
        </p:spPr>
        <p:txBody>
          <a:bodyPr/>
          <a:lstStyle/>
          <a:p>
            <a:pPr>
              <a:defRPr sz="1600">
                <a:latin typeface="Bahnschrift Light SemiCondensed"/>
                <a:ea typeface="Bahnschrift Light SemiCondensed"/>
                <a:cs typeface="Bahnschrift Light SemiCondensed"/>
                <a:sym typeface="Bahnschrift Light SemiCondensed"/>
              </a:defRPr>
            </a:pPr>
            <a:r>
              <a:t>Conservation practices and worldviews are intertwined with colonialism, in history and in ways that continue today. Dive into this podcast to understand the history of this movement in the United States, as well as how it continues internationally, today: </a:t>
            </a:r>
            <a:r>
              <a:rPr u="sng">
                <a:solidFill>
                  <a:srgbClr val="3F56BF"/>
                </a:solidFill>
                <a:uFill>
                  <a:solidFill>
                    <a:srgbClr val="3F56BF"/>
                  </a:solidFill>
                </a:uFill>
                <a:hlinkClick r:id="rId2" invalidUrl="" action="" tgtFrame="" tooltip="" history="1" highlightClick="0" endSnd="0"/>
              </a:rPr>
              <a:t>Upstream Podcast episode on Decolonizing Conservation</a:t>
            </a:r>
            <a:r>
              <a:t> </a:t>
            </a:r>
          </a:p>
          <a:p>
            <a:pPr>
              <a:defRPr sz="1600">
                <a:latin typeface="Bahnschrift Light SemiCondensed"/>
                <a:ea typeface="Bahnschrift Light SemiCondensed"/>
                <a:cs typeface="Bahnschrift Light SemiCondensed"/>
                <a:sym typeface="Bahnschrift Light SemiCondensed"/>
              </a:defRPr>
            </a:pPr>
            <a:r>
              <a:t>Typically, conservation organizations operate under the intention to protect land from development or extraction. To do this, they often hold land or easements that control land uses. In </a:t>
            </a:r>
            <a:r>
              <a:rPr u="sng">
                <a:solidFill>
                  <a:srgbClr val="3F56BF"/>
                </a:solidFill>
                <a:uFill>
                  <a:solidFill>
                    <a:srgbClr val="3F56BF"/>
                  </a:solidFill>
                </a:uFill>
                <a:hlinkClick r:id="rId3" invalidUrl="" action="" tgtFrame="" tooltip="" history="1" highlightClick="0" endSnd="0"/>
              </a:rPr>
              <a:t>her article for Wabanaki REACH</a:t>
            </a:r>
            <a:r>
              <a:t>, Erica Buswell describes how that “good intention” can be harmful to Wabanaki communities.</a:t>
            </a:r>
          </a:p>
          <a:p>
            <a:pPr>
              <a:defRPr sz="1600">
                <a:latin typeface="Bahnschrift Light SemiCondensed"/>
                <a:ea typeface="Bahnschrift Light SemiCondensed"/>
                <a:cs typeface="Bahnschrift Light SemiCondensed"/>
                <a:sym typeface="Bahnschrift Light SemiCondensed"/>
              </a:defRPr>
            </a:pPr>
            <a:r>
              <a:t>Even when organizations attempt to return land to Indigenous communities, they can continue to hold onto control – as revealed </a:t>
            </a:r>
            <a:r>
              <a:rPr u="sng">
                <a:solidFill>
                  <a:srgbClr val="3F56BF"/>
                </a:solidFill>
                <a:uFill>
                  <a:solidFill>
                    <a:srgbClr val="3F56BF"/>
                  </a:solidFill>
                </a:uFill>
                <a:hlinkClick r:id="rId4" invalidUrl="" action="" tgtFrame="" tooltip="" history="1" highlightClick="0" endSnd="0"/>
              </a:rPr>
              <a:t>in this article about land return to Kashia and Esselen Tribes</a:t>
            </a:r>
            <a:r>
              <a:t> by Peggy Berryhill. </a:t>
            </a:r>
          </a:p>
        </p:txBody>
      </p:sp>
      <p:sp>
        <p:nvSpPr>
          <p:cNvPr id="235" name="Slide Number Placeholder 5"/>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Title 1"/>
          <p:cNvSpPr txBox="1"/>
          <p:nvPr>
            <p:ph type="title"/>
          </p:nvPr>
        </p:nvSpPr>
        <p:spPr>
          <a:xfrm>
            <a:off x="838199" y="587827"/>
            <a:ext cx="9578683" cy="990602"/>
          </a:xfrm>
          <a:prstGeom prst="rect">
            <a:avLst/>
          </a:prstGeom>
        </p:spPr>
        <p:txBody>
          <a:bodyPr/>
          <a:lstStyle/>
          <a:p>
            <a:pPr/>
            <a:r>
              <a:t>Pt 2. Our organizational culture</a:t>
            </a:r>
          </a:p>
        </p:txBody>
      </p:sp>
      <p:sp>
        <p:nvSpPr>
          <p:cNvPr id="238" name="Content Placeholder 2"/>
          <p:cNvSpPr txBox="1"/>
          <p:nvPr>
            <p:ph type="body" sz="quarter" idx="1"/>
          </p:nvPr>
        </p:nvSpPr>
        <p:spPr>
          <a:xfrm>
            <a:off x="838200" y="2057406"/>
            <a:ext cx="4318908" cy="3725138"/>
          </a:xfrm>
          <a:prstGeom prst="rect">
            <a:avLst/>
          </a:prstGeom>
        </p:spPr>
        <p:txBody>
          <a:bodyPr/>
          <a:lstStyle/>
          <a:p>
            <a:pPr marL="0" indent="0">
              <a:buSzTx/>
              <a:buNone/>
              <a:defRPr>
                <a:solidFill>
                  <a:srgbClr val="000000"/>
                </a:solidFill>
                <a:latin typeface="Bahnschrift Light SemiCondensed"/>
                <a:ea typeface="Bahnschrift Light SemiCondensed"/>
                <a:cs typeface="Bahnschrift Light SemiCondensed"/>
                <a:sym typeface="Bahnschrift Light SemiCondensed"/>
              </a:defRPr>
            </a:pPr>
            <a:r>
              <a:t>Our organizations aren’t “neutral” spaces, but spaces often shaped by dominant white culture.</a:t>
            </a:r>
          </a:p>
          <a:p>
            <a:pPr marL="0" indent="0">
              <a:buSzTx/>
              <a:buNone/>
              <a:defRPr>
                <a:solidFill>
                  <a:srgbClr val="000000"/>
                </a:solidFill>
                <a:latin typeface="Bahnschrift Light SemiCondensed"/>
                <a:ea typeface="Bahnschrift Light SemiCondensed"/>
                <a:cs typeface="Bahnschrift Light SemiCondensed"/>
                <a:sym typeface="Bahnschrift Light SemiCondensed"/>
              </a:defRPr>
            </a:pPr>
            <a:r>
              <a:t>Spend some time with Tema Okun’s detailed page on </a:t>
            </a:r>
            <a:r>
              <a:rPr u="sng">
                <a:solidFill>
                  <a:srgbClr val="3F56BF"/>
                </a:solidFill>
                <a:uFill>
                  <a:solidFill>
                    <a:srgbClr val="3F56BF"/>
                  </a:solidFill>
                </a:uFill>
                <a:hlinkClick r:id="rId2" invalidUrl="" action="" tgtFrame="" tooltip="" history="1" highlightClick="0" endSnd="0"/>
              </a:rPr>
              <a:t>White Supremacy Culture Characteristics</a:t>
            </a:r>
            <a:r>
              <a:rPr>
                <a:solidFill>
                  <a:schemeClr val="accent1"/>
                </a:solidFill>
              </a:rPr>
              <a:t> </a:t>
            </a:r>
            <a:r>
              <a:t>and Community Centric Fundraising’s </a:t>
            </a:r>
            <a:r>
              <a:rPr u="sng">
                <a:solidFill>
                  <a:srgbClr val="3F56BF"/>
                </a:solidFill>
                <a:uFill>
                  <a:solidFill>
                    <a:srgbClr val="3F56BF"/>
                  </a:solidFill>
                </a:uFill>
                <a:hlinkClick r:id="rId3" invalidUrl="" action="" tgtFrame="" tooltip="" history="1" highlightClick="0" endSnd="0"/>
              </a:rPr>
              <a:t>critique of the non-profit industrial complex</a:t>
            </a:r>
            <a:r>
              <a:rPr>
                <a:solidFill>
                  <a:schemeClr val="accent1"/>
                </a:solidFill>
              </a:rPr>
              <a:t>. </a:t>
            </a:r>
          </a:p>
        </p:txBody>
      </p:sp>
      <p:sp>
        <p:nvSpPr>
          <p:cNvPr id="239" name="Slide Number Placeholder 6"/>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40" name="Content Placeholder 7" descr="Content Placeholder 7"/>
          <p:cNvPicPr>
            <a:picLocks noChangeAspect="1"/>
          </p:cNvPicPr>
          <p:nvPr/>
        </p:nvPicPr>
        <p:blipFill>
          <a:blip r:embed="rId4">
            <a:extLst/>
          </a:blip>
          <a:stretch>
            <a:fillRect/>
          </a:stretch>
        </p:blipFill>
        <p:spPr>
          <a:xfrm>
            <a:off x="5718864" y="1947570"/>
            <a:ext cx="4827779" cy="3725137"/>
          </a:xfrm>
          <a:prstGeom prst="rect">
            <a:avLst/>
          </a:prstGeom>
          <a:ln w="12700">
            <a:miter lim="400000"/>
          </a:ln>
        </p:spPr>
      </p:pic>
      <p:sp>
        <p:nvSpPr>
          <p:cNvPr id="241" name="Date Placeholder 4"/>
          <p:cNvSpPr txBox="1"/>
          <p:nvPr/>
        </p:nvSpPr>
        <p:spPr>
          <a:xfrm>
            <a:off x="5831673" y="5757478"/>
            <a:ext cx="3063457"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cap="all" spc="300" sz="1000">
                <a:solidFill>
                  <a:schemeClr val="accent1"/>
                </a:solidFill>
              </a:defRPr>
            </a:pPr>
            <a:r>
              <a:t>Credit: </a:t>
            </a:r>
            <a:r>
              <a:rPr u="sng">
                <a:solidFill>
                  <a:srgbClr val="3F56BF"/>
                </a:solidFill>
                <a:uFill>
                  <a:solidFill>
                    <a:srgbClr val="3F56BF"/>
                  </a:solidFill>
                </a:uFill>
                <a:hlinkClick r:id="rId5" invalidUrl="" action="" tgtFrame="" tooltip="" history="1" highlightClick="0" endSnd="0"/>
              </a:rPr>
              <a:t>Mike muranski</a:t>
            </a:r>
            <a:r>
              <a:t>, 2019</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olidFill>
      </p:bgPr>
    </p:bg>
    <p:spTree>
      <p:nvGrpSpPr>
        <p:cNvPr id="1" name=""/>
        <p:cNvGrpSpPr/>
        <p:nvPr/>
      </p:nvGrpSpPr>
      <p:grpSpPr>
        <a:xfrm>
          <a:off x="0" y="0"/>
          <a:ext cx="0" cy="0"/>
          <a:chOff x="0" y="0"/>
          <a:chExt cx="0" cy="0"/>
        </a:xfrm>
      </p:grpSpPr>
      <p:sp>
        <p:nvSpPr>
          <p:cNvPr id="243" name="Date Placeholder 1"/>
          <p:cNvSpPr txBox="1"/>
          <p:nvPr/>
        </p:nvSpPr>
        <p:spPr>
          <a:xfrm>
            <a:off x="674371" y="6161921"/>
            <a:ext cx="3063457"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cap="all" spc="300" sz="1000">
                <a:solidFill>
                  <a:schemeClr val="accent1"/>
                </a:solidFill>
              </a:defRPr>
            </a:lvl1pPr>
          </a:lstStyle>
          <a:p>
            <a:pPr/>
            <a:r>
              <a:t>1/30/2024</a:t>
            </a:r>
          </a:p>
        </p:txBody>
      </p:sp>
      <p:sp>
        <p:nvSpPr>
          <p:cNvPr id="244" name="Slide Number Placeholder 3"/>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5" name="Content Placeholder 9"/>
          <p:cNvSpPr txBox="1"/>
          <p:nvPr/>
        </p:nvSpPr>
        <p:spPr>
          <a:xfrm>
            <a:off x="6380284" y="2639974"/>
            <a:ext cx="4395697" cy="42722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40000"/>
              </a:lnSpc>
              <a:spcBef>
                <a:spcPts val="1000"/>
              </a:spcBef>
              <a:defRPr>
                <a:solidFill>
                  <a:srgbClr val="FFFFFF"/>
                </a:solidFill>
                <a:latin typeface="Bahnschrift Light SemiCondensed"/>
                <a:ea typeface="Bahnschrift Light SemiCondensed"/>
                <a:cs typeface="Bahnschrift Light SemiCondensed"/>
                <a:sym typeface="Bahnschrift Light SemiCondensed"/>
              </a:defRPr>
            </a:pPr>
            <a:r>
              <a:t>What characteristics do you recognize in your organization?</a:t>
            </a:r>
            <a:endParaRPr>
              <a:solidFill>
                <a:schemeClr val="accent1"/>
              </a:solidFill>
            </a:endParaRPr>
          </a:p>
          <a:p>
            <a:pPr>
              <a:lnSpc>
                <a:spcPct val="140000"/>
              </a:lnSpc>
              <a:spcBef>
                <a:spcPts val="1000"/>
              </a:spcBef>
              <a:defRPr>
                <a:solidFill>
                  <a:srgbClr val="FFFFFF"/>
                </a:solidFill>
                <a:latin typeface="Bahnschrift Light SemiCondensed"/>
                <a:ea typeface="Bahnschrift Light SemiCondensed"/>
                <a:cs typeface="Bahnschrift Light SemiCondensed"/>
                <a:sym typeface="Bahnschrift Light SemiCondensed"/>
              </a:defRPr>
            </a:pPr>
            <a:r>
              <a:t>What antidotes do you already identify with?</a:t>
            </a:r>
            <a:endParaRPr>
              <a:solidFill>
                <a:schemeClr val="accent1"/>
              </a:solidFill>
            </a:endParaRPr>
          </a:p>
          <a:p>
            <a:pPr>
              <a:lnSpc>
                <a:spcPct val="140000"/>
              </a:lnSpc>
              <a:spcBef>
                <a:spcPts val="1000"/>
              </a:spcBef>
              <a:defRPr>
                <a:solidFill>
                  <a:srgbClr val="FFFFFF"/>
                </a:solidFill>
                <a:latin typeface="Bahnschrift Light SemiCondensed"/>
                <a:ea typeface="Bahnschrift Light SemiCondensed"/>
                <a:cs typeface="Bahnschrift Light SemiCondensed"/>
                <a:sym typeface="Bahnschrift Light SemiCondensed"/>
              </a:defRPr>
            </a:pPr>
            <a:r>
              <a:t>What does it take for a landholding organization to overcome the legacy of competition and hoarding so it can share resources and technical expertise with others?</a:t>
            </a:r>
            <a:endParaRPr>
              <a:solidFill>
                <a:schemeClr val="accent1"/>
              </a:solidFill>
            </a:endParaRPr>
          </a:p>
        </p:txBody>
      </p:sp>
      <p:sp>
        <p:nvSpPr>
          <p:cNvPr id="246" name="Text Placeholder 4"/>
          <p:cNvSpPr txBox="1"/>
          <p:nvPr/>
        </p:nvSpPr>
        <p:spPr>
          <a:xfrm>
            <a:off x="5908069" y="1806481"/>
            <a:ext cx="4395698"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40000"/>
              </a:lnSpc>
              <a:spcBef>
                <a:spcPts val="1000"/>
              </a:spcBef>
              <a:defRPr b="1" sz="2400">
                <a:solidFill>
                  <a:srgbClr val="FFFFFF"/>
                </a:solidFill>
              </a:defRPr>
            </a:lvl1pPr>
          </a:lstStyle>
          <a:p>
            <a:pPr/>
            <a:r>
              <a:t>DISCUSSION</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Title 1"/>
          <p:cNvSpPr txBox="1"/>
          <p:nvPr>
            <p:ph type="title"/>
          </p:nvPr>
        </p:nvSpPr>
        <p:spPr>
          <a:xfrm>
            <a:off x="838199" y="545914"/>
            <a:ext cx="9527276" cy="1241944"/>
          </a:xfrm>
          <a:prstGeom prst="rect">
            <a:avLst/>
          </a:prstGeom>
        </p:spPr>
        <p:txBody>
          <a:bodyPr/>
          <a:lstStyle/>
          <a:p>
            <a:pPr/>
            <a:r>
              <a:t>Question 5: </a:t>
            </a:r>
          </a:p>
        </p:txBody>
      </p:sp>
      <p:sp>
        <p:nvSpPr>
          <p:cNvPr id="249" name="Content Placeholder 7"/>
          <p:cNvSpPr txBox="1"/>
          <p:nvPr>
            <p:ph type="body" idx="1"/>
          </p:nvPr>
        </p:nvSpPr>
        <p:spPr>
          <a:xfrm>
            <a:off x="838199" y="2108594"/>
            <a:ext cx="9527276" cy="3643932"/>
          </a:xfrm>
          <a:prstGeom prst="rect">
            <a:avLst/>
          </a:prstGeom>
        </p:spPr>
        <p:txBody>
          <a:bodyPr/>
          <a:lstStyle>
            <a:lvl1pPr marL="0" indent="0">
              <a:buSzTx/>
              <a:buNone/>
              <a:defRPr sz="3600">
                <a:latin typeface="Bahnschrift Light SemiCondensed"/>
                <a:ea typeface="Bahnschrift Light SemiCondensed"/>
                <a:cs typeface="Bahnschrift Light SemiCondensed"/>
                <a:sym typeface="Bahnschrift Light SemiCondensed"/>
              </a:defRPr>
            </a:lvl1pPr>
          </a:lstStyle>
          <a:p>
            <a:pPr/>
            <a:r>
              <a:t>How can we grow past harmful narratives in our land work?</a:t>
            </a:r>
          </a:p>
        </p:txBody>
      </p:sp>
      <p:sp>
        <p:nvSpPr>
          <p:cNvPr id="250" name="Slide Number Placeholder 4"/>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2" name="Picture 2" descr="Picture 2"/>
          <p:cNvPicPr>
            <a:picLocks noChangeAspect="1"/>
          </p:cNvPicPr>
          <p:nvPr/>
        </p:nvPicPr>
        <p:blipFill>
          <a:blip r:embed="rId2">
            <a:extLst/>
          </a:blip>
          <a:stretch>
            <a:fillRect/>
          </a:stretch>
        </p:blipFill>
        <p:spPr>
          <a:xfrm>
            <a:off x="4895634" y="470330"/>
            <a:ext cx="3733801" cy="2768601"/>
          </a:xfrm>
          <a:prstGeom prst="rect">
            <a:avLst/>
          </a:prstGeom>
          <a:ln w="12700">
            <a:miter lim="400000"/>
          </a:ln>
        </p:spPr>
      </p:pic>
      <p:sp>
        <p:nvSpPr>
          <p:cNvPr id="253" name="Title 6"/>
          <p:cNvSpPr txBox="1"/>
          <p:nvPr>
            <p:ph type="title"/>
          </p:nvPr>
        </p:nvSpPr>
        <p:spPr>
          <a:xfrm>
            <a:off x="839787" y="597475"/>
            <a:ext cx="3932239" cy="1693718"/>
          </a:xfrm>
          <a:prstGeom prst="rect">
            <a:avLst/>
          </a:prstGeom>
        </p:spPr>
        <p:txBody>
          <a:bodyPr/>
          <a:lstStyle>
            <a:lvl1pPr>
              <a:defRPr sz="2800"/>
            </a:lvl1pPr>
          </a:lstStyle>
          <a:p>
            <a:pPr/>
            <a:r>
              <a:t>Pt 1. Harmful stories can underlie conservation work</a:t>
            </a:r>
          </a:p>
        </p:txBody>
      </p:sp>
      <p:sp>
        <p:nvSpPr>
          <p:cNvPr id="254" name="Text Placeholder 15"/>
          <p:cNvSpPr txBox="1"/>
          <p:nvPr>
            <p:ph type="body" sz="quarter" idx="1"/>
          </p:nvPr>
        </p:nvSpPr>
        <p:spPr>
          <a:xfrm>
            <a:off x="839786" y="2708880"/>
            <a:ext cx="3932239" cy="3577794"/>
          </a:xfrm>
          <a:prstGeom prst="rect">
            <a:avLst/>
          </a:prstGeom>
        </p:spPr>
        <p:txBody>
          <a:bodyPr/>
          <a:lstStyle/>
          <a:p>
            <a:pPr marL="0" indent="0">
              <a:buSzTx/>
              <a:buNone/>
              <a:defRPr sz="1800">
                <a:solidFill>
                  <a:srgbClr val="000000"/>
                </a:solidFill>
                <a:latin typeface="Bahnschrift Light SemiCondensed"/>
                <a:ea typeface="Bahnschrift Light SemiCondensed"/>
                <a:cs typeface="Bahnschrift Light SemiCondensed"/>
                <a:sym typeface="Bahnschrift Light SemiCondensed"/>
              </a:defRPr>
            </a:pPr>
            <a:r>
              <a:t>Stories about land often erase (see Mali Obomsawin’s </a:t>
            </a:r>
            <a:r>
              <a:rPr u="sng">
                <a:solidFill>
                  <a:srgbClr val="3F56BF"/>
                </a:solidFill>
                <a:uFill>
                  <a:solidFill>
                    <a:srgbClr val="3F56BF"/>
                  </a:solidFill>
                </a:uFill>
                <a:hlinkClick r:id="rId3" invalidUrl="" action="" tgtFrame="" tooltip="" history="1" highlightClick="0" endSnd="0"/>
              </a:rPr>
              <a:t>The Myth of Native American Extinction Harms Everyone</a:t>
            </a:r>
            <a:r>
              <a:t>)  or romanticize (see Angelo Villagomez’s </a:t>
            </a:r>
            <a:r>
              <a:rPr u="sng">
                <a:solidFill>
                  <a:srgbClr val="3F56BF"/>
                </a:solidFill>
                <a:uFill>
                  <a:solidFill>
                    <a:srgbClr val="3F56BF"/>
                  </a:solidFill>
                </a:uFill>
                <a:hlinkClick r:id="rId4" invalidUrl="" action="" tgtFrame="" tooltip="" history="1" highlightClick="0" endSnd="0"/>
              </a:rPr>
              <a:t>White Savior and Noble Savage Tropes</a:t>
            </a:r>
            <a:r>
              <a:t>) Native communities</a:t>
            </a:r>
            <a:r>
              <a:rPr sz="1600"/>
              <a:t>.</a:t>
            </a:r>
          </a:p>
        </p:txBody>
      </p:sp>
      <p:sp>
        <p:nvSpPr>
          <p:cNvPr id="255" name="Slide Number Placeholder 5"/>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56" name="Picture 14" descr="Picture 14"/>
          <p:cNvPicPr>
            <a:picLocks noChangeAspect="1"/>
          </p:cNvPicPr>
          <p:nvPr/>
        </p:nvPicPr>
        <p:blipFill>
          <a:blip r:embed="rId5">
            <a:extLst/>
          </a:blip>
          <a:srcRect l="4242" t="4099" r="5150" b="0"/>
          <a:stretch>
            <a:fillRect/>
          </a:stretch>
        </p:blipFill>
        <p:spPr>
          <a:xfrm>
            <a:off x="6905883" y="2708881"/>
            <a:ext cx="3810001" cy="3279315"/>
          </a:xfrm>
          <a:prstGeom prst="rect">
            <a:avLst/>
          </a:prstGeom>
          <a:ln w="12700">
            <a:miter lim="400000"/>
          </a:ln>
        </p:spPr>
      </p:pic>
      <p:sp>
        <p:nvSpPr>
          <p:cNvPr id="257" name="Straight Connector 17"/>
          <p:cNvSpPr/>
          <p:nvPr/>
        </p:nvSpPr>
        <p:spPr>
          <a:xfrm flipH="1">
            <a:off x="4772025" y="329184"/>
            <a:ext cx="1" cy="5754625"/>
          </a:xfrm>
          <a:prstGeom prst="line">
            <a:avLst/>
          </a:prstGeom>
          <a:ln>
            <a:solidFill>
              <a:schemeClr val="accent1"/>
            </a:solidFill>
            <a:miter/>
          </a:ln>
        </p:spPr>
        <p:txBody>
          <a:bodyPr lIns="45719" rIns="45719"/>
          <a:lstStyle/>
          <a:p>
            <a:pPr/>
          </a:p>
        </p:txBody>
      </p:sp>
      <p:sp>
        <p:nvSpPr>
          <p:cNvPr id="258" name="TextBox 21"/>
          <p:cNvSpPr txBox="1"/>
          <p:nvPr/>
        </p:nvSpPr>
        <p:spPr>
          <a:xfrm>
            <a:off x="5016227" y="3737083"/>
            <a:ext cx="1760140" cy="1780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solidFill>
                  <a:schemeClr val="accent1"/>
                </a:solidFill>
                <a:latin typeface="Bahnschrift Light SemiCondensed"/>
                <a:ea typeface="Bahnschrift Light SemiCondensed"/>
                <a:cs typeface="Bahnschrift Light SemiCondensed"/>
                <a:sym typeface="Bahnschrift Light SemiCondensed"/>
              </a:defRPr>
            </a:lvl1pPr>
          </a:lstStyle>
          <a:p>
            <a:pPr/>
            <a:r>
              <a:t>Narratives can be visual, too. What stories do these two paintings tell about land and Native peoples in North America?</a:t>
            </a:r>
          </a:p>
        </p:txBody>
      </p:sp>
      <p:sp>
        <p:nvSpPr>
          <p:cNvPr id="259" name="TextBox 22"/>
          <p:cNvSpPr txBox="1"/>
          <p:nvPr/>
        </p:nvSpPr>
        <p:spPr>
          <a:xfrm>
            <a:off x="8675605" y="438917"/>
            <a:ext cx="1481470"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a:solidFill>
                  <a:schemeClr val="accent1"/>
                </a:solidFill>
                <a:latin typeface="Bahnschrift Light SemiCondensed"/>
                <a:ea typeface="Bahnschrift Light SemiCondensed"/>
                <a:cs typeface="Bahnschrift Light SemiCondensed"/>
                <a:sym typeface="Bahnschrift Light SemiCondensed"/>
              </a:defRPr>
            </a:lvl1pPr>
          </a:lstStyle>
          <a:p>
            <a:pPr/>
            <a:r>
              <a:t>American Progress – John Gast - 1872</a:t>
            </a:r>
          </a:p>
        </p:txBody>
      </p:sp>
      <p:sp>
        <p:nvSpPr>
          <p:cNvPr id="260" name="TextBox 23"/>
          <p:cNvSpPr txBox="1"/>
          <p:nvPr/>
        </p:nvSpPr>
        <p:spPr>
          <a:xfrm>
            <a:off x="8962708" y="2311697"/>
            <a:ext cx="1813274"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a:solidFill>
                  <a:schemeClr val="accent1"/>
                </a:solidFill>
                <a:latin typeface="Bahnschrift Light SemiCondensed"/>
                <a:ea typeface="Bahnschrift Light SemiCondensed"/>
                <a:cs typeface="Bahnschrift Light SemiCondensed"/>
                <a:sym typeface="Bahnschrift Light SemiCondensed"/>
              </a:defRPr>
            </a:lvl1pPr>
          </a:lstStyle>
          <a:p>
            <a:pPr/>
            <a:r>
              <a:t>Reversing Manifest Destiny – Charles Hilliard - 2021</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itle 1"/>
          <p:cNvSpPr txBox="1"/>
          <p:nvPr>
            <p:ph type="title"/>
          </p:nvPr>
        </p:nvSpPr>
        <p:spPr>
          <a:xfrm>
            <a:off x="838199" y="545914"/>
            <a:ext cx="9527276" cy="1241944"/>
          </a:xfrm>
          <a:prstGeom prst="rect">
            <a:avLst/>
          </a:prstGeom>
        </p:spPr>
        <p:txBody>
          <a:bodyPr/>
          <a:lstStyle/>
          <a:p>
            <a:pPr/>
            <a:r>
              <a:t>Structuring the self-guided course</a:t>
            </a:r>
          </a:p>
        </p:txBody>
      </p:sp>
      <p:sp>
        <p:nvSpPr>
          <p:cNvPr id="121" name="Content Placeholder 2"/>
          <p:cNvSpPr txBox="1"/>
          <p:nvPr>
            <p:ph type="body" idx="1"/>
          </p:nvPr>
        </p:nvSpPr>
        <p:spPr>
          <a:xfrm>
            <a:off x="838199" y="2108594"/>
            <a:ext cx="9527276" cy="4031710"/>
          </a:xfrm>
          <a:prstGeom prst="rect">
            <a:avLst/>
          </a:prstGeom>
        </p:spPr>
        <p:txBody>
          <a:bodyPr/>
          <a:lstStyle/>
          <a:p>
            <a:pPr marL="0" indent="0">
              <a:lnSpc>
                <a:spcPct val="126000"/>
              </a:lnSpc>
              <a:buSzTx/>
              <a:buNone/>
              <a:defRPr sz="1600">
                <a:solidFill>
                  <a:srgbClr val="000000"/>
                </a:solidFill>
                <a:latin typeface="Bahnschrift Light SemiCondensed"/>
                <a:ea typeface="Bahnschrift Light SemiCondensed"/>
                <a:cs typeface="Bahnschrift Light SemiCondensed"/>
                <a:sym typeface="Bahnschrift Light SemiCondensed"/>
              </a:defRPr>
            </a:pPr>
            <a:r>
              <a:t>This course is organized around 7 core questions to deepen your thinking around this work. Each question has…</a:t>
            </a:r>
          </a:p>
          <a:p>
            <a:pPr>
              <a:lnSpc>
                <a:spcPct val="126000"/>
              </a:lnSpc>
              <a:defRPr sz="1600">
                <a:solidFill>
                  <a:srgbClr val="000000"/>
                </a:solidFill>
                <a:latin typeface="Bahnschrift Light SemiCondensed"/>
                <a:ea typeface="Bahnschrift Light SemiCondensed"/>
                <a:cs typeface="Bahnschrift Light SemiCondensed"/>
                <a:sym typeface="Bahnschrift Light SemiCondensed"/>
              </a:defRPr>
            </a:pPr>
            <a:r>
              <a:t>Materials for learning: Links to readings, websites, short films, and podcasts that speak to the topic of the question. These materials will take anywhere from one to two hours to work through (and they could take longer, if you have more time to attend to them).</a:t>
            </a:r>
          </a:p>
          <a:p>
            <a:pPr>
              <a:lnSpc>
                <a:spcPct val="126000"/>
              </a:lnSpc>
              <a:defRPr sz="1600">
                <a:solidFill>
                  <a:srgbClr val="000000"/>
                </a:solidFill>
                <a:latin typeface="Bahnschrift Light SemiCondensed"/>
                <a:ea typeface="Bahnschrift Light SemiCondensed"/>
                <a:cs typeface="Bahnschrift Light SemiCondensed"/>
                <a:sym typeface="Bahnschrift Light SemiCondensed"/>
              </a:defRPr>
            </a:pPr>
            <a:r>
              <a:t>Discussion questions: Some starting points for conversation after reading the materials.</a:t>
            </a:r>
          </a:p>
          <a:p>
            <a:pPr marL="0" indent="0">
              <a:lnSpc>
                <a:spcPct val="126000"/>
              </a:lnSpc>
              <a:buSzTx/>
              <a:buNone/>
              <a:defRPr sz="1600">
                <a:solidFill>
                  <a:srgbClr val="000000"/>
                </a:solidFill>
                <a:latin typeface="Bahnschrift Light SemiCondensed"/>
                <a:ea typeface="Bahnschrift Light SemiCondensed"/>
                <a:cs typeface="Bahnschrift Light SemiCondensed"/>
                <a:sym typeface="Bahnschrift Light SemiCondensed"/>
              </a:defRPr>
            </a:pPr>
            <a:r>
              <a:t>This course works well when it’s approached with a team of co-learners! We recommend developing a learning team of 5-10 people in your organization who make a commitment to reviewing materials and meeting regularly (weekly, biweekly, or monthly) to discuss and share ideas.</a:t>
            </a:r>
          </a:p>
          <a:p>
            <a:pPr marL="0" indent="0">
              <a:lnSpc>
                <a:spcPct val="126000"/>
              </a:lnSpc>
              <a:buSzTx/>
              <a:buNone/>
              <a:defRPr sz="1600">
                <a:solidFill>
                  <a:srgbClr val="000000"/>
                </a:solidFill>
                <a:latin typeface="Bahnschrift Light SemiCondensed"/>
                <a:ea typeface="Bahnschrift Light SemiCondensed"/>
                <a:cs typeface="Bahnschrift Light SemiCondensed"/>
                <a:sym typeface="Bahnschrift Light SemiCondensed"/>
              </a:defRPr>
            </a:pPr>
            <a:r>
              <a:t>T</a:t>
            </a:r>
            <a:r>
              <a:rPr b="1"/>
              <a:t>echnical note: </a:t>
            </a:r>
            <a:r>
              <a:t>Please download the course file as .pptx and enable external content to access embedded videos.</a:t>
            </a:r>
          </a:p>
        </p:txBody>
      </p:sp>
      <p:sp>
        <p:nvSpPr>
          <p:cNvPr id="122" name="Slide Number Placeholder 5"/>
          <p:cNvSpPr txBox="1"/>
          <p:nvPr>
            <p:ph type="sldNum" sz="quarter" idx="2"/>
          </p:nvPr>
        </p:nvSpPr>
        <p:spPr>
          <a:xfrm>
            <a:off x="11118448" y="5731272"/>
            <a:ext cx="358414"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Title 1"/>
          <p:cNvSpPr txBox="1"/>
          <p:nvPr>
            <p:ph type="title"/>
          </p:nvPr>
        </p:nvSpPr>
        <p:spPr>
          <a:xfrm>
            <a:off x="838199" y="545914"/>
            <a:ext cx="9527276" cy="1241944"/>
          </a:xfrm>
          <a:prstGeom prst="rect">
            <a:avLst/>
          </a:prstGeom>
        </p:spPr>
        <p:txBody>
          <a:bodyPr/>
          <a:lstStyle/>
          <a:p>
            <a:pPr/>
            <a:r>
              <a:t>Pt 2. Conservation signs still tell stories of erasure</a:t>
            </a:r>
          </a:p>
        </p:txBody>
      </p:sp>
      <p:pic>
        <p:nvPicPr>
          <p:cNvPr id="263" name="Online Media 6" descr="Online Media 6"/>
          <p:cNvPicPr>
            <a:picLocks noChangeAspect="0"/>
          </p:cNvPicPr>
          <p:nvPr>
            <a:videoFile xmlns:mc="http://schemas.openxmlformats.org/markup-compatibility/2006" r:link="rId2" mc:Ignorable="aiw"/>
          </p:nvPr>
        </p:nvPicPr>
        <p:blipFill>
          <a:blip r:embed="rId3">
            <a:extLst/>
          </a:blip>
          <a:stretch>
            <a:fillRect/>
          </a:stretch>
        </p:blipFill>
        <p:spPr>
          <a:xfrm>
            <a:off x="718474" y="2141630"/>
            <a:ext cx="6451601" cy="3644901"/>
          </a:xfrm>
          <a:prstGeom prst="rect">
            <a:avLst/>
          </a:prstGeom>
        </p:spPr>
      </p:pic>
      <p:sp>
        <p:nvSpPr>
          <p:cNvPr id="264" name="Date Placeholder 3"/>
          <p:cNvSpPr txBox="1"/>
          <p:nvPr/>
        </p:nvSpPr>
        <p:spPr>
          <a:xfrm>
            <a:off x="674371" y="6085721"/>
            <a:ext cx="9801448" cy="396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cap="all" spc="300" sz="1000">
                <a:solidFill>
                  <a:schemeClr val="accent1"/>
                </a:solidFill>
              </a:defRPr>
            </a:pPr>
            <a:r>
              <a:t>Watch Time: 45 min.||| Direct Link: </a:t>
            </a:r>
            <a:r>
              <a:rPr u="sng">
                <a:solidFill>
                  <a:srgbClr val="3F56BF"/>
                </a:solidFill>
                <a:uFill>
                  <a:solidFill>
                    <a:srgbClr val="3F56BF"/>
                  </a:solidFill>
                </a:uFill>
                <a:hlinkClick r:id="rId4" invalidUrl="" action="" tgtFrame="" tooltip="" history="1" highlightClick="0" endSnd="0"/>
              </a:rPr>
              <a:t>https://dawnlandreturn.org/first-light/updates/sign-speaks-volumes-islands-and-erasure-narratives</a:t>
            </a:r>
          </a:p>
        </p:txBody>
      </p:sp>
      <p:sp>
        <p:nvSpPr>
          <p:cNvPr id="265" name="Slide Number Placeholder 5"/>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6" name="TextBox 7"/>
          <p:cNvSpPr txBox="1"/>
          <p:nvPr/>
        </p:nvSpPr>
        <p:spPr>
          <a:xfrm>
            <a:off x="7958719" y="3008040"/>
            <a:ext cx="2167910" cy="2021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Bahnschrift Light SemiCondensed"/>
                <a:ea typeface="Bahnschrift Light SemiCondensed"/>
                <a:cs typeface="Bahnschrift Light SemiCondensed"/>
                <a:sym typeface="Bahnschrift Light SemiCondensed"/>
              </a:defRPr>
            </a:lvl1pPr>
          </a:lstStyle>
          <a:p>
            <a:pPr/>
            <a:r>
              <a:t>Watch this interview with Ann Pollard Ranco to understand one experience of encountering a sign on Native land that perpetuates an erasure narrative.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263"/>
                                        </p:tgtEl>
                                      </p:cBhvr>
                                    </p:cmd>
                                  </p:childTnLst>
                                </p:cTn>
                              </p:par>
                            </p:childTnLst>
                          </p:cTn>
                        </p:par>
                      </p:childTnLst>
                    </p:cTn>
                  </p:par>
                  <p:par>
                    <p:cTn id="7" fill="hold">
                      <p:stCondLst>
                        <p:cond delay="indefinite"/>
                      </p:stCondLst>
                      <p:childTnLst>
                        <p:par>
                          <p:cTn id="8" fill="hold">
                            <p:stCondLst>
                              <p:cond delay="0"/>
                            </p:stCondLst>
                            <p:childTnLst>
                              <p:par>
                                <p:cTn id="9" presetClass="mediacall" nodeType="clickEffect" presetSubtype="0" presetID="3" grpId="1" fill="hold">
                                  <p:stCondLst>
                                    <p:cond delay="0"/>
                                  </p:stCondLst>
                                  <p:childTnLst>
                                    <p:cmd type="call" cmd="stop">
                                      <p:cBhvr>
                                        <p:cTn id="10" dur="1000" fill="hold"/>
                                        <p:tgtEl>
                                          <p:spTgt spid="263"/>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11" fill="hold" display="0">
                  <p:stCondLst>
                    <p:cond delay="indefinite"/>
                  </p:stCondLst>
                </p:cTn>
                <p:tgtEl>
                  <p:spTgt spid="263"/>
                </p:tgtEl>
              </p:cMediaNode>
            </p:video>
            <p:seq concurrent="1" prevAc="none" nextAc="seek">
              <p:cTn id="12" evtFilter="cancelBubble" nodeType="interactiveSeq" restart="whenNotActive" fill="hold">
                <p:stCondLst>
                  <p:cond delay="0" evt="onClick">
                    <p:tgtEl>
                      <p:spTgt spid="263"/>
                    </p:tgtEl>
                  </p:cond>
                </p:stCondLst>
                <p:endSync delay="0" evt="end">
                  <p:rtn val="all"/>
                </p:endSync>
                <p:childTnLst>
                  <p:par>
                    <p:cTn id="13" fill="hold">
                      <p:stCondLst>
                        <p:cond delay="0"/>
                      </p:stCondLst>
                      <p:childTnLst>
                        <p:par>
                          <p:cTn id="14" fill="hold">
                            <p:stCondLst>
                              <p:cond delay="0"/>
                            </p:stCondLst>
                            <p:childTnLst>
                              <p:par>
                                <p:cTn id="15" presetClass="mediacall" nodeType="clickEffect" presetSubtype="0" presetID="2" fill="hold">
                                  <p:stCondLst>
                                    <p:cond delay="0"/>
                                  </p:stCondLst>
                                  <p:childTnLst>
                                    <p:cmd type="call" cmd="togglePause">
                                      <p:cBhvr>
                                        <p:cTn id="16" dur="1" fill="hold"/>
                                        <p:tgtEl>
                                          <p:spTgt spid="263"/>
                                        </p:tgtEl>
                                      </p:cBhvr>
                                    </p:cmd>
                                  </p:childTnLst>
                                </p:cTn>
                              </p:par>
                            </p:childTnLst>
                          </p:cTn>
                        </p:par>
                      </p:childTnLst>
                    </p:cTn>
                  </p:par>
                </p:childTnLst>
              </p:cTn>
              <p:nextCondLst>
                <p:cond delay="0" evt="onClick">
                  <p:tgtEl>
                    <p:spTgt spid="26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Title 1"/>
          <p:cNvSpPr txBox="1"/>
          <p:nvPr>
            <p:ph type="title"/>
          </p:nvPr>
        </p:nvSpPr>
        <p:spPr>
          <a:xfrm>
            <a:off x="838199" y="587827"/>
            <a:ext cx="9578683" cy="990602"/>
          </a:xfrm>
          <a:prstGeom prst="rect">
            <a:avLst/>
          </a:prstGeom>
        </p:spPr>
        <p:txBody>
          <a:bodyPr/>
          <a:lstStyle/>
          <a:p>
            <a:pPr/>
            <a:r>
              <a:t>Pt 3. Changing narratives</a:t>
            </a:r>
          </a:p>
        </p:txBody>
      </p:sp>
      <p:sp>
        <p:nvSpPr>
          <p:cNvPr id="269" name="Content Placeholder 3"/>
          <p:cNvSpPr txBox="1"/>
          <p:nvPr>
            <p:ph type="body" sz="quarter" idx="1"/>
          </p:nvPr>
        </p:nvSpPr>
        <p:spPr>
          <a:xfrm>
            <a:off x="5969577" y="2057406"/>
            <a:ext cx="4405746" cy="3725136"/>
          </a:xfrm>
          <a:prstGeom prst="rect">
            <a:avLst/>
          </a:prstGeom>
        </p:spPr>
        <p:txBody>
          <a:bodyPr/>
          <a:lstStyle/>
          <a:p>
            <a:pPr marL="0" indent="0">
              <a:buSzTx/>
              <a:buNone/>
              <a:defRPr>
                <a:solidFill>
                  <a:srgbClr val="000000"/>
                </a:solidFill>
                <a:latin typeface="Bahnschrift Light SemiCondensed"/>
                <a:ea typeface="Bahnschrift Light SemiCondensed"/>
                <a:cs typeface="Bahnschrift Light SemiCondensed"/>
                <a:sym typeface="Bahnschrift Light SemiCondensed"/>
              </a:defRPr>
            </a:pPr>
            <a:r>
              <a:t>For work with Wabanaki land access, it’s important to remember that storytelling and relationship are deeply intertwined. Review </a:t>
            </a:r>
            <a:r>
              <a:rPr u="sng">
                <a:solidFill>
                  <a:srgbClr val="3F56BF"/>
                </a:solidFill>
                <a:uFill>
                  <a:solidFill>
                    <a:srgbClr val="3F56BF"/>
                  </a:solidFill>
                </a:uFill>
                <a:hlinkClick r:id="rId2" invalidUrl="" action="" tgtFrame="" tooltip="" history="1" highlightClick="0" endSnd="0"/>
              </a:rPr>
              <a:t>these learnings from a Sunlight Media Collective + First Light workshop </a:t>
            </a:r>
            <a:r>
              <a:t>on changing narratives, and consider: what is the underlying reason behind the story your organization is telling? Who benefits? Who is at the center?</a:t>
            </a:r>
          </a:p>
        </p:txBody>
      </p:sp>
      <p:sp>
        <p:nvSpPr>
          <p:cNvPr id="270" name="Slide Number Placeholder 6"/>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1" name="Content Placeholder 8"/>
          <p:cNvSpPr txBox="1"/>
          <p:nvPr/>
        </p:nvSpPr>
        <p:spPr>
          <a:xfrm>
            <a:off x="883920" y="2057406"/>
            <a:ext cx="4227468" cy="37251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lnSpc>
                <a:spcPct val="140000"/>
              </a:lnSpc>
              <a:spcBef>
                <a:spcPts val="1000"/>
              </a:spcBef>
              <a:defRPr>
                <a:latin typeface="Bahnschrift Light SemiCondensed"/>
                <a:ea typeface="Bahnschrift Light SemiCondensed"/>
                <a:cs typeface="Bahnschrift Light SemiCondensed"/>
                <a:sym typeface="Bahnschrift Light SemiCondensed"/>
              </a:defRPr>
            </a:pPr>
            <a:r>
              <a:t>Land acknowledgements offer a chance to counter erasure, but sometimes are symbolic narratives that don’t compel real action. </a:t>
            </a:r>
            <a:endParaRPr>
              <a:solidFill>
                <a:schemeClr val="accent1"/>
              </a:solidFill>
            </a:endParaRPr>
          </a:p>
          <a:p>
            <a:pPr>
              <a:lnSpc>
                <a:spcPct val="140000"/>
              </a:lnSpc>
              <a:spcBef>
                <a:spcPts val="1000"/>
              </a:spcBef>
              <a:defRPr>
                <a:latin typeface="Bahnschrift Light SemiCondensed"/>
                <a:ea typeface="Bahnschrift Light SemiCondensed"/>
                <a:cs typeface="Bahnschrift Light SemiCondensed"/>
                <a:sym typeface="Bahnschrift Light SemiCondensed"/>
              </a:defRPr>
            </a:pPr>
            <a:r>
              <a:t>Listen to this 2020 episode of</a:t>
            </a:r>
            <a:r>
              <a:rPr>
                <a:solidFill>
                  <a:schemeClr val="accent1"/>
                </a:solidFill>
              </a:rPr>
              <a:t> </a:t>
            </a:r>
            <a:r>
              <a:rPr u="sng">
                <a:solidFill>
                  <a:srgbClr val="3F56BF"/>
                </a:solidFill>
                <a:uFill>
                  <a:solidFill>
                    <a:srgbClr val="3F56BF"/>
                  </a:solidFill>
                </a:uFill>
                <a:hlinkClick r:id="rId3" invalidUrl="" action="" tgtFrame="" tooltip="" history="1" highlightClick="0" endSnd="0"/>
              </a:rPr>
              <a:t>Dawnland Signals</a:t>
            </a:r>
            <a:r>
              <a:rPr>
                <a:solidFill>
                  <a:schemeClr val="accent1"/>
                </a:solidFill>
              </a:rPr>
              <a:t> </a:t>
            </a:r>
            <a:r>
              <a:t>to hear Maria Girouard, Esther Anne, Darren Ranco, and Diane Oltarzewski in conversation on land acknowledgements.</a:t>
            </a:r>
          </a:p>
        </p:txBody>
      </p:sp>
      <p:sp>
        <p:nvSpPr>
          <p:cNvPr id="272" name="Date Placeholder 3"/>
          <p:cNvSpPr txBox="1"/>
          <p:nvPr/>
        </p:nvSpPr>
        <p:spPr>
          <a:xfrm>
            <a:off x="730288" y="6161921"/>
            <a:ext cx="3063457"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cap="all" spc="300" sz="1000">
                <a:solidFill>
                  <a:schemeClr val="accent1"/>
                </a:solidFill>
              </a:defRPr>
            </a:lvl1pPr>
          </a:lstStyle>
          <a:p>
            <a:pPr/>
            <a:r>
              <a:t>Listen time: 54 min</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olidFill>
      </p:bgPr>
    </p:bg>
    <p:spTree>
      <p:nvGrpSpPr>
        <p:cNvPr id="1" name=""/>
        <p:cNvGrpSpPr/>
        <p:nvPr/>
      </p:nvGrpSpPr>
      <p:grpSpPr>
        <a:xfrm>
          <a:off x="0" y="0"/>
          <a:ext cx="0" cy="0"/>
          <a:chOff x="0" y="0"/>
          <a:chExt cx="0" cy="0"/>
        </a:xfrm>
      </p:grpSpPr>
      <p:sp>
        <p:nvSpPr>
          <p:cNvPr id="274" name="Date Placeholder 1"/>
          <p:cNvSpPr txBox="1"/>
          <p:nvPr/>
        </p:nvSpPr>
        <p:spPr>
          <a:xfrm>
            <a:off x="674371" y="6161921"/>
            <a:ext cx="3063457"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cap="all" spc="300" sz="1000">
                <a:solidFill>
                  <a:schemeClr val="accent1"/>
                </a:solidFill>
              </a:defRPr>
            </a:lvl1pPr>
          </a:lstStyle>
          <a:p>
            <a:pPr/>
            <a:r>
              <a:t>1/30/2024</a:t>
            </a:r>
          </a:p>
        </p:txBody>
      </p:sp>
      <p:sp>
        <p:nvSpPr>
          <p:cNvPr id="275" name="Slide Number Placeholder 3"/>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6" name="Content Placeholder 9"/>
          <p:cNvSpPr txBox="1"/>
          <p:nvPr/>
        </p:nvSpPr>
        <p:spPr>
          <a:xfrm>
            <a:off x="5996249" y="2713127"/>
            <a:ext cx="5613582" cy="389128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indent="685800">
              <a:lnSpc>
                <a:spcPct val="140000"/>
              </a:lnSpc>
              <a:defRPr>
                <a:solidFill>
                  <a:srgbClr val="FFFFFF"/>
                </a:solidFill>
                <a:latin typeface="Bahnschrift Light SemiCondensed"/>
                <a:ea typeface="Bahnschrift Light SemiCondensed"/>
                <a:cs typeface="Bahnschrift Light SemiCondensed"/>
                <a:sym typeface="Bahnschrift Light SemiCondensed"/>
              </a:defRPr>
            </a:pPr>
            <a:r>
              <a:t>Where does your organization share narratives about its work with Wabanaki communities? (E.g. funding proposals, reserve signage, press releases, teaching programs, land acknowledgements?) What narratives do you see in these?</a:t>
            </a:r>
            <a:endParaRPr>
              <a:solidFill>
                <a:schemeClr val="accent1"/>
              </a:solidFill>
            </a:endParaRPr>
          </a:p>
          <a:p>
            <a:pPr indent="685800">
              <a:lnSpc>
                <a:spcPct val="140000"/>
              </a:lnSpc>
              <a:defRPr>
                <a:solidFill>
                  <a:srgbClr val="FFFFFF"/>
                </a:solidFill>
                <a:latin typeface="Bahnschrift Light SemiCondensed"/>
                <a:ea typeface="Bahnschrift Light SemiCondensed"/>
                <a:cs typeface="Bahnschrift Light SemiCondensed"/>
                <a:sym typeface="Bahnschrift Light SemiCondensed"/>
              </a:defRPr>
            </a:pPr>
          </a:p>
          <a:p>
            <a:pPr indent="685800">
              <a:lnSpc>
                <a:spcPct val="140000"/>
              </a:lnSpc>
              <a:defRPr>
                <a:solidFill>
                  <a:srgbClr val="FFFFFF"/>
                </a:solidFill>
                <a:latin typeface="Bahnschrift Light SemiCondensed"/>
                <a:ea typeface="Bahnschrift Light SemiCondensed"/>
                <a:cs typeface="Bahnschrift Light SemiCondensed"/>
                <a:sym typeface="Bahnschrift Light SemiCondensed"/>
              </a:defRPr>
            </a:pPr>
            <a:r>
              <a:t>What changes could your organization make to reflect more on its storytelling?</a:t>
            </a:r>
            <a:endParaRPr>
              <a:solidFill>
                <a:schemeClr val="accent1"/>
              </a:solidFill>
            </a:endParaRPr>
          </a:p>
        </p:txBody>
      </p:sp>
      <p:sp>
        <p:nvSpPr>
          <p:cNvPr id="277" name="Text Placeholder 4"/>
          <p:cNvSpPr txBox="1"/>
          <p:nvPr/>
        </p:nvSpPr>
        <p:spPr>
          <a:xfrm>
            <a:off x="5908069" y="1806481"/>
            <a:ext cx="4395698"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40000"/>
              </a:lnSpc>
              <a:spcBef>
                <a:spcPts val="1000"/>
              </a:spcBef>
              <a:defRPr b="1" sz="2400">
                <a:solidFill>
                  <a:srgbClr val="FFFFFF"/>
                </a:solidFill>
              </a:defRPr>
            </a:lvl1pPr>
          </a:lstStyle>
          <a:p>
            <a:pPr/>
            <a:r>
              <a:t>DISCUSSION</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Title 1"/>
          <p:cNvSpPr txBox="1"/>
          <p:nvPr>
            <p:ph type="title"/>
          </p:nvPr>
        </p:nvSpPr>
        <p:spPr>
          <a:xfrm>
            <a:off x="838199" y="545914"/>
            <a:ext cx="9527276" cy="1241944"/>
          </a:xfrm>
          <a:prstGeom prst="rect">
            <a:avLst/>
          </a:prstGeom>
        </p:spPr>
        <p:txBody>
          <a:bodyPr/>
          <a:lstStyle/>
          <a:p>
            <a:pPr/>
            <a:r>
              <a:t>Question 6: </a:t>
            </a:r>
          </a:p>
        </p:txBody>
      </p:sp>
      <p:sp>
        <p:nvSpPr>
          <p:cNvPr id="280" name="Content Placeholder 7"/>
          <p:cNvSpPr txBox="1"/>
          <p:nvPr>
            <p:ph type="body" idx="1"/>
          </p:nvPr>
        </p:nvSpPr>
        <p:spPr>
          <a:xfrm>
            <a:off x="838199" y="2108594"/>
            <a:ext cx="9527276" cy="3643932"/>
          </a:xfrm>
          <a:prstGeom prst="rect">
            <a:avLst/>
          </a:prstGeom>
        </p:spPr>
        <p:txBody>
          <a:bodyPr/>
          <a:lstStyle>
            <a:lvl1pPr marL="0" indent="0">
              <a:buSzTx/>
              <a:buNone/>
              <a:defRPr sz="3600">
                <a:latin typeface="Bahnschrift Light SemiCondensed"/>
                <a:ea typeface="Bahnschrift Light SemiCondensed"/>
                <a:cs typeface="Bahnschrift Light SemiCondensed"/>
                <a:sym typeface="Bahnschrift Light SemiCondensed"/>
              </a:defRPr>
            </a:lvl1pPr>
          </a:lstStyle>
          <a:p>
            <a:pPr/>
            <a:r>
              <a:t>How are organizations with relationships to land showing up in new ways? </a:t>
            </a:r>
          </a:p>
        </p:txBody>
      </p:sp>
      <p:sp>
        <p:nvSpPr>
          <p:cNvPr id="281" name="Slide Number Placeholder 4"/>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Title 6"/>
          <p:cNvSpPr txBox="1"/>
          <p:nvPr>
            <p:ph type="title"/>
          </p:nvPr>
        </p:nvSpPr>
        <p:spPr>
          <a:xfrm>
            <a:off x="838199" y="545914"/>
            <a:ext cx="9527276" cy="1241944"/>
          </a:xfrm>
          <a:prstGeom prst="rect">
            <a:avLst/>
          </a:prstGeom>
        </p:spPr>
        <p:txBody>
          <a:bodyPr/>
          <a:lstStyle/>
          <a:p>
            <a:pPr/>
            <a:r>
              <a:t>Pt 1. Organizations can show up for Native-led efforts</a:t>
            </a:r>
          </a:p>
        </p:txBody>
      </p:sp>
      <p:sp>
        <p:nvSpPr>
          <p:cNvPr id="284" name="Content Placeholder 7"/>
          <p:cNvSpPr txBox="1"/>
          <p:nvPr>
            <p:ph type="body" idx="1"/>
          </p:nvPr>
        </p:nvSpPr>
        <p:spPr>
          <a:xfrm>
            <a:off x="838199" y="2108594"/>
            <a:ext cx="9527276" cy="3643932"/>
          </a:xfrm>
          <a:prstGeom prst="rect">
            <a:avLst/>
          </a:prstGeom>
        </p:spPr>
        <p:txBody>
          <a:bodyPr/>
          <a:lstStyle/>
          <a:p>
            <a:pPr marL="0" indent="0" defTabSz="886968">
              <a:lnSpc>
                <a:spcPct val="126000"/>
              </a:lnSpc>
              <a:spcBef>
                <a:spcPts val="900"/>
              </a:spcBef>
              <a:buSzTx/>
              <a:buNone/>
              <a:defRPr sz="1746">
                <a:solidFill>
                  <a:srgbClr val="000000"/>
                </a:solidFill>
                <a:latin typeface="Bahnschrift Light SemiCondensed"/>
                <a:ea typeface="Bahnschrift Light SemiCondensed"/>
                <a:cs typeface="Bahnschrift Light SemiCondensed"/>
                <a:sym typeface="Bahnschrift Light SemiCondensed"/>
              </a:defRPr>
            </a:pPr>
            <a:r>
              <a:t>Native leadership has created space for non-native organizations to contribute to various projects. Here are a few examples from Wabanaki homelands: </a:t>
            </a:r>
          </a:p>
          <a:p>
            <a:pPr marL="221742" indent="-221742" defTabSz="886968">
              <a:lnSpc>
                <a:spcPct val="126000"/>
              </a:lnSpc>
              <a:spcBef>
                <a:spcPts val="900"/>
              </a:spcBef>
              <a:defRPr sz="1746">
                <a:solidFill>
                  <a:srgbClr val="000000"/>
                </a:solidFill>
                <a:latin typeface="Bahnschrift Light SemiCondensed"/>
                <a:ea typeface="Bahnschrift Light SemiCondensed"/>
                <a:cs typeface="Bahnschrift Light SemiCondensed"/>
                <a:sym typeface="Bahnschrift Light SemiCondensed"/>
              </a:defRPr>
            </a:pPr>
            <a:r>
              <a:t>Monitoring and preventing the spread of Emerald Ash Borer, and ensuring ongoing access to ash for Wabanaki people: </a:t>
            </a:r>
            <a:r>
              <a:rPr u="sng">
                <a:solidFill>
                  <a:srgbClr val="3F56BF"/>
                </a:solidFill>
                <a:uFill>
                  <a:solidFill>
                    <a:srgbClr val="3F56BF"/>
                  </a:solidFill>
                </a:uFill>
                <a:hlinkClick r:id="rId2" invalidUrl="" action="" tgtFrame="" tooltip="" history="1" highlightClick="0" endSnd="0"/>
              </a:rPr>
              <a:t>Ash Protection Collaboration Across Waponahkik</a:t>
            </a:r>
          </a:p>
          <a:p>
            <a:pPr marL="221742" indent="-221742" defTabSz="886968">
              <a:lnSpc>
                <a:spcPct val="126000"/>
              </a:lnSpc>
              <a:spcBef>
                <a:spcPts val="900"/>
              </a:spcBef>
              <a:defRPr sz="1746">
                <a:solidFill>
                  <a:srgbClr val="000000"/>
                </a:solidFill>
                <a:latin typeface="Bahnschrift Light SemiCondensed"/>
                <a:ea typeface="Bahnschrift Light SemiCondensed"/>
                <a:cs typeface="Bahnschrift Light SemiCondensed"/>
                <a:sym typeface="Bahnschrift Light SemiCondensed"/>
              </a:defRPr>
            </a:pPr>
            <a:r>
              <a:t>Advocacy networks to help support the push for Wabanaki Sovereignty and other policy priorities: </a:t>
            </a:r>
            <a:r>
              <a:rPr u="sng">
                <a:solidFill>
                  <a:srgbClr val="3F56BF"/>
                </a:solidFill>
                <a:uFill>
                  <a:solidFill>
                    <a:srgbClr val="3F56BF"/>
                  </a:solidFill>
                </a:uFill>
                <a:hlinkClick r:id="rId3" invalidUrl="" action="" tgtFrame="" tooltip="" history="1" highlightClick="0" endSnd="0"/>
              </a:rPr>
              <a:t>Wabanaki</a:t>
            </a:r>
            <a:r>
              <a:rPr u="sng">
                <a:solidFill>
                  <a:srgbClr val="3F56BF"/>
                </a:solidFill>
                <a:uFill>
                  <a:solidFill>
                    <a:srgbClr val="3F56BF"/>
                  </a:solidFill>
                </a:uFill>
                <a:hlinkClick r:id="rId3" invalidUrl="" action="" tgtFrame="" tooltip="" history="1" highlightClick="0" endSnd="0"/>
              </a:rPr>
              <a:t> Alliance Coalition</a:t>
            </a:r>
          </a:p>
          <a:p>
            <a:pPr marL="221742" indent="-221742" defTabSz="886968">
              <a:lnSpc>
                <a:spcPct val="126000"/>
              </a:lnSpc>
              <a:spcBef>
                <a:spcPts val="900"/>
              </a:spcBef>
              <a:defRPr sz="1746">
                <a:solidFill>
                  <a:srgbClr val="000000"/>
                </a:solidFill>
                <a:latin typeface="Bahnschrift Light SemiCondensed"/>
                <a:ea typeface="Bahnschrift Light SemiCondensed"/>
                <a:cs typeface="Bahnschrift Light SemiCondensed"/>
                <a:sym typeface="Bahnschrift Light SemiCondensed"/>
              </a:defRPr>
            </a:pPr>
            <a:r>
              <a:t>Tribal, State, Federal, and organizational partnerships for widescale restoration projects:  </a:t>
            </a:r>
            <a:r>
              <a:rPr u="sng">
                <a:solidFill>
                  <a:srgbClr val="3F56BF"/>
                </a:solidFill>
                <a:uFill>
                  <a:solidFill>
                    <a:srgbClr val="3F56BF"/>
                  </a:solidFill>
                </a:uFill>
                <a:hlinkClick r:id="rId4" invalidUrl="" action="" tgtFrame="" tooltip="" history="1" highlightClick="0" endSnd="0"/>
              </a:rPr>
              <a:t>Penobscot River restoration</a:t>
            </a:r>
            <a:r>
              <a:rPr>
                <a:solidFill>
                  <a:schemeClr val="accent1"/>
                </a:solidFill>
              </a:rPr>
              <a:t> </a:t>
            </a:r>
            <a:r>
              <a:t>(2004 – 2016)</a:t>
            </a:r>
          </a:p>
          <a:p>
            <a:pPr marL="0" indent="0" defTabSz="886968">
              <a:lnSpc>
                <a:spcPct val="126000"/>
              </a:lnSpc>
              <a:spcBef>
                <a:spcPts val="900"/>
              </a:spcBef>
              <a:buSzTx/>
              <a:buNone/>
              <a:defRPr sz="1746">
                <a:solidFill>
                  <a:srgbClr val="000000"/>
                </a:solidFill>
                <a:latin typeface="Bahnschrift Light SemiCondensed"/>
                <a:ea typeface="Bahnschrift Light SemiCondensed"/>
                <a:cs typeface="Bahnschrift Light SemiCondensed"/>
                <a:sym typeface="Bahnschrift Light SemiCondensed"/>
              </a:defRPr>
            </a:pPr>
            <a:r>
              <a:t>(Note: These are just a sampling of examples. What other cases do you know of?)</a:t>
            </a:r>
          </a:p>
        </p:txBody>
      </p:sp>
      <p:sp>
        <p:nvSpPr>
          <p:cNvPr id="285" name="Slide Number Placeholder 5"/>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7" name="Picture 1" descr="Picture 1"/>
          <p:cNvPicPr>
            <a:picLocks noChangeAspect="1"/>
          </p:cNvPicPr>
          <p:nvPr/>
        </p:nvPicPr>
        <p:blipFill>
          <a:blip r:embed="rId2">
            <a:extLst/>
          </a:blip>
          <a:stretch>
            <a:fillRect/>
          </a:stretch>
        </p:blipFill>
        <p:spPr>
          <a:xfrm>
            <a:off x="6928178" y="1976915"/>
            <a:ext cx="3551412" cy="3551413"/>
          </a:xfrm>
          <a:prstGeom prst="rect">
            <a:avLst/>
          </a:prstGeom>
          <a:ln w="12700">
            <a:miter lim="400000"/>
          </a:ln>
        </p:spPr>
      </p:pic>
      <p:sp>
        <p:nvSpPr>
          <p:cNvPr id="288" name="Title 6"/>
          <p:cNvSpPr txBox="1"/>
          <p:nvPr>
            <p:ph type="title"/>
          </p:nvPr>
        </p:nvSpPr>
        <p:spPr>
          <a:xfrm>
            <a:off x="838199" y="545914"/>
            <a:ext cx="9527276" cy="1241944"/>
          </a:xfrm>
          <a:prstGeom prst="rect">
            <a:avLst/>
          </a:prstGeom>
        </p:spPr>
        <p:txBody>
          <a:bodyPr/>
          <a:lstStyle/>
          <a:p>
            <a:pPr/>
            <a:r>
              <a:t>Pt 2. Organizations can work together to offer collective solidarity</a:t>
            </a:r>
          </a:p>
        </p:txBody>
      </p:sp>
      <p:sp>
        <p:nvSpPr>
          <p:cNvPr id="289" name="Content Placeholder 7"/>
          <p:cNvSpPr txBox="1"/>
          <p:nvPr>
            <p:ph type="body" sz="half" idx="1"/>
          </p:nvPr>
        </p:nvSpPr>
        <p:spPr>
          <a:xfrm>
            <a:off x="621384" y="2121294"/>
            <a:ext cx="6122317" cy="3925938"/>
          </a:xfrm>
          <a:prstGeom prst="rect">
            <a:avLst/>
          </a:prstGeom>
        </p:spPr>
        <p:txBody>
          <a:bodyPr/>
          <a:lstStyle/>
          <a:p>
            <a:pPr marL="0" indent="0">
              <a:lnSpc>
                <a:spcPct val="112000"/>
              </a:lnSpc>
              <a:buSzTx/>
              <a:buNone/>
              <a:defRPr sz="1600">
                <a:solidFill>
                  <a:srgbClr val="000000"/>
                </a:solidFill>
                <a:latin typeface="Bahnschrift Light SemiCondensed"/>
                <a:ea typeface="Bahnschrift Light SemiCondensed"/>
                <a:cs typeface="Bahnschrift Light SemiCondensed"/>
                <a:sym typeface="Bahnschrift Light SemiCondensed"/>
              </a:defRPr>
            </a:pPr>
            <a:r>
              <a:t>In Maine, non-native organizations have made a commitment to return land and resources to Wabanaki communities through their involvement with First Light. The guiding belief of First Light is that we can do more to return land and resources when we work together than we work individually. Towards this future, First Light organizations are…</a:t>
            </a:r>
            <a:endParaRPr sz="1500"/>
          </a:p>
          <a:p>
            <a:pPr>
              <a:lnSpc>
                <a:spcPct val="112000"/>
              </a:lnSpc>
              <a:defRPr sz="1600">
                <a:solidFill>
                  <a:srgbClr val="000000"/>
                </a:solidFill>
                <a:latin typeface="Bahnschrift Light SemiCondensed"/>
                <a:ea typeface="Bahnschrift Light SemiCondensed"/>
                <a:cs typeface="Bahnschrift Light SemiCondensed"/>
                <a:sym typeface="Bahnschrift Light SemiCondensed"/>
              </a:defRPr>
            </a:pPr>
            <a:r>
              <a:t>Listening to guidance from the </a:t>
            </a:r>
            <a:r>
              <a:rPr u="sng">
                <a:solidFill>
                  <a:srgbClr val="3F56BF"/>
                </a:solidFill>
                <a:uFill>
                  <a:solidFill>
                    <a:srgbClr val="3F56BF"/>
                  </a:solidFill>
                </a:uFill>
                <a:hlinkClick r:id="rId3" invalidUrl="" action="" tgtFrame="" tooltip="" history="1" highlightClick="0" endSnd="0"/>
              </a:rPr>
              <a:t>Wabanaki</a:t>
            </a:r>
            <a:r>
              <a:rPr u="sng">
                <a:solidFill>
                  <a:srgbClr val="3F56BF"/>
                </a:solidFill>
                <a:uFill>
                  <a:solidFill>
                    <a:srgbClr val="3F56BF"/>
                  </a:solidFill>
                </a:uFill>
                <a:hlinkClick r:id="rId3" invalidUrl="" action="" tgtFrame="" tooltip="" history="1" highlightClick="0" endSnd="0"/>
              </a:rPr>
              <a:t> Commission on Land and Stewardship</a:t>
            </a:r>
            <a:r>
              <a:t>, the intertribal body (seated since 2020)</a:t>
            </a:r>
            <a:endParaRPr sz="1500"/>
          </a:p>
          <a:p>
            <a:pPr>
              <a:lnSpc>
                <a:spcPct val="112000"/>
              </a:lnSpc>
              <a:defRPr sz="1600">
                <a:solidFill>
                  <a:srgbClr val="000000"/>
                </a:solidFill>
                <a:latin typeface="Bahnschrift Light SemiCondensed"/>
                <a:ea typeface="Bahnschrift Light SemiCondensed"/>
                <a:cs typeface="Bahnschrift Light SemiCondensed"/>
                <a:sym typeface="Bahnschrift Light SemiCondensed"/>
              </a:defRPr>
            </a:pPr>
            <a:r>
              <a:t>Contributing financial resources to the </a:t>
            </a:r>
            <a:r>
              <a:rPr u="sng">
                <a:solidFill>
                  <a:srgbClr val="3F56BF"/>
                </a:solidFill>
                <a:uFill>
                  <a:solidFill>
                    <a:srgbClr val="3F56BF"/>
                  </a:solidFill>
                </a:uFill>
                <a:hlinkClick r:id="rId4" invalidUrl="" action="" tgtFrame="" tooltip="" history="1" highlightClick="0" endSnd="0"/>
              </a:rPr>
              <a:t>Wabanaki Self-Determination Fund</a:t>
            </a:r>
            <a:r>
              <a:t> (provisional name; launched 2022)</a:t>
            </a:r>
            <a:endParaRPr sz="1500"/>
          </a:p>
          <a:p>
            <a:pPr>
              <a:lnSpc>
                <a:spcPct val="112000"/>
              </a:lnSpc>
              <a:defRPr sz="1600">
                <a:solidFill>
                  <a:srgbClr val="000000"/>
                </a:solidFill>
                <a:latin typeface="Bahnschrift Light SemiCondensed"/>
                <a:ea typeface="Bahnschrift Light SemiCondensed"/>
                <a:cs typeface="Bahnschrift Light SemiCondensed"/>
                <a:sym typeface="Bahnschrift Light SemiCondensed"/>
              </a:defRPr>
            </a:pPr>
            <a:r>
              <a:t>Coming together to return </a:t>
            </a:r>
            <a:r>
              <a:rPr u="sng">
                <a:solidFill>
                  <a:srgbClr val="3F56BF"/>
                </a:solidFill>
                <a:uFill>
                  <a:solidFill>
                    <a:srgbClr val="3F56BF"/>
                  </a:solidFill>
                </a:uFill>
                <a:hlinkClick r:id="rId5" invalidUrl="" action="" tgtFrame="" tooltip="" history="1" highlightClick="0" endSnd="0"/>
              </a:rPr>
              <a:t>Kuwesuwi Monihq </a:t>
            </a:r>
            <a:r>
              <a:t>to the Passamaquoddy (2021</a:t>
            </a:r>
            <a:r>
              <a:rPr sz="1500"/>
              <a:t>)</a:t>
            </a:r>
          </a:p>
        </p:txBody>
      </p:sp>
      <p:sp>
        <p:nvSpPr>
          <p:cNvPr id="290" name="Slide Number Placeholder 5"/>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1" name="TextBox 3"/>
          <p:cNvSpPr txBox="1"/>
          <p:nvPr/>
        </p:nvSpPr>
        <p:spPr>
          <a:xfrm>
            <a:off x="6789419" y="5585566"/>
            <a:ext cx="3730057"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200">
                <a:latin typeface="Bahnschrift Light SemiCondensed"/>
                <a:ea typeface="Bahnschrift Light SemiCondensed"/>
                <a:cs typeface="Bahnschrift Light SemiCondensed"/>
                <a:sym typeface="Bahnschrift Light SemiCondensed"/>
              </a:defRPr>
            </a:lvl1pPr>
          </a:lstStyle>
          <a:p>
            <a:pPr/>
            <a:r>
              <a:t>The Wabanaki Commission is at the center of the First Light community efforts.</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Slide Number Placeholder 5"/>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4" name="Title 6"/>
          <p:cNvSpPr txBox="1"/>
          <p:nvPr>
            <p:ph type="title" idx="4294967295"/>
          </p:nvPr>
        </p:nvSpPr>
        <p:spPr>
          <a:xfrm>
            <a:off x="592798" y="505475"/>
            <a:ext cx="10515601" cy="950914"/>
          </a:xfrm>
          <a:prstGeom prst="rect">
            <a:avLst/>
          </a:prstGeom>
        </p:spPr>
        <p:txBody>
          <a:bodyPr/>
          <a:lstStyle>
            <a:lvl1pPr defTabSz="768095">
              <a:defRPr sz="3024"/>
            </a:lvl1pPr>
          </a:lstStyle>
          <a:p>
            <a:pPr/>
            <a:r>
              <a:t>Pt 3. Organizations can make individual changes to commit to this work</a:t>
            </a:r>
          </a:p>
        </p:txBody>
      </p:sp>
      <p:sp>
        <p:nvSpPr>
          <p:cNvPr id="295" name="Content Placeholder 12"/>
          <p:cNvSpPr txBox="1"/>
          <p:nvPr>
            <p:ph type="body" sz="half" idx="4294967295"/>
          </p:nvPr>
        </p:nvSpPr>
        <p:spPr>
          <a:xfrm>
            <a:off x="804572" y="1874786"/>
            <a:ext cx="9491335" cy="3121026"/>
          </a:xfrm>
          <a:prstGeom prst="rect">
            <a:avLst/>
          </a:prstGeom>
        </p:spPr>
        <p:txBody>
          <a:bodyPr/>
          <a:lstStyle/>
          <a:p>
            <a:pPr marL="217170" indent="-217170" defTabSz="868680">
              <a:lnSpc>
                <a:spcPct val="112000"/>
              </a:lnSpc>
              <a:spcBef>
                <a:spcPts val="900"/>
              </a:spcBef>
              <a:defRPr sz="1520">
                <a:solidFill>
                  <a:srgbClr val="000000"/>
                </a:solidFill>
                <a:latin typeface="Bahnschrift Light SemiCondensed"/>
                <a:ea typeface="Bahnschrift Light SemiCondensed"/>
                <a:cs typeface="Bahnschrift Light SemiCondensed"/>
                <a:sym typeface="Bahnschrift Light SemiCondensed"/>
              </a:defRPr>
            </a:pPr>
            <a:r>
              <a:t>Organizations in Maine are learning how to navigate</a:t>
            </a:r>
            <a:r>
              <a:rPr>
                <a:solidFill>
                  <a:schemeClr val="accent1"/>
                </a:solidFill>
              </a:rPr>
              <a:t> </a:t>
            </a:r>
            <a:r>
              <a:rPr u="sng">
                <a:solidFill>
                  <a:srgbClr val="3F56BF"/>
                </a:solidFill>
                <a:uFill>
                  <a:solidFill>
                    <a:srgbClr val="3F56BF"/>
                  </a:solidFill>
                </a:uFill>
                <a:hlinkClick r:id="rId2" invalidUrl="" action="" tgtFrame="" tooltip="" history="1" highlightClick="0" endSnd="0"/>
              </a:rPr>
              <a:t>perceived legal barriers</a:t>
            </a:r>
            <a:r>
              <a:t> that impede land return, including taking a look at dissolution clauses and sharing benefit with Wabanaki people.</a:t>
            </a:r>
            <a:endParaRPr sz="6080"/>
          </a:p>
          <a:p>
            <a:pPr marL="217170" indent="-217170" defTabSz="868680">
              <a:lnSpc>
                <a:spcPct val="112000"/>
              </a:lnSpc>
              <a:spcBef>
                <a:spcPts val="900"/>
              </a:spcBef>
              <a:defRPr sz="1520">
                <a:solidFill>
                  <a:srgbClr val="000000"/>
                </a:solidFill>
                <a:latin typeface="Bahnschrift Light SemiCondensed"/>
                <a:ea typeface="Bahnschrift Light SemiCondensed"/>
                <a:cs typeface="Bahnschrift Light SemiCondensed"/>
                <a:sym typeface="Bahnschrift Light SemiCondensed"/>
              </a:defRPr>
            </a:pPr>
            <a:r>
              <a:t>Partners at the Oregon Land Justice Project </a:t>
            </a:r>
            <a:r>
              <a:rPr u="sng">
                <a:solidFill>
                  <a:srgbClr val="3F56BF"/>
                </a:solidFill>
                <a:uFill>
                  <a:solidFill>
                    <a:srgbClr val="3F56BF"/>
                  </a:solidFill>
                </a:uFill>
                <a:hlinkClick r:id="rId2" invalidUrl="" action="" tgtFrame="" tooltip="" history="1" highlightClick="0" endSnd="0"/>
              </a:rPr>
              <a:t>created a guiding document</a:t>
            </a:r>
            <a:r>
              <a:t> on where and how bylaws/organizational policies can shift to support Indigenous communities.</a:t>
            </a:r>
            <a:endParaRPr sz="380"/>
          </a:p>
          <a:p>
            <a:pPr marL="217170" indent="-217170" defTabSz="868680">
              <a:lnSpc>
                <a:spcPct val="112000"/>
              </a:lnSpc>
              <a:spcBef>
                <a:spcPts val="900"/>
              </a:spcBef>
              <a:defRPr sz="1520">
                <a:solidFill>
                  <a:srgbClr val="000000"/>
                </a:solidFill>
                <a:latin typeface="Bahnschrift Light SemiCondensed"/>
                <a:ea typeface="Bahnschrift Light SemiCondensed"/>
                <a:cs typeface="Bahnschrift Light SemiCondensed"/>
                <a:sym typeface="Bahnschrift Light SemiCondensed"/>
              </a:defRPr>
            </a:pPr>
            <a:r>
              <a:t>Land in Common is a community land trust guided by reparation and decolonization, and they practice in line with their values in their ongoing </a:t>
            </a:r>
            <a:r>
              <a:rPr u="sng">
                <a:solidFill>
                  <a:srgbClr val="3F56BF"/>
                </a:solidFill>
                <a:uFill>
                  <a:solidFill>
                    <a:srgbClr val="3F56BF"/>
                  </a:solidFill>
                </a:uFill>
                <a:hlinkClick r:id="rId3" invalidUrl="" action="" tgtFrame="" tooltip="" history="1" highlightClick="0" endSnd="0"/>
              </a:rPr>
              <a:t>Call for Land </a:t>
            </a:r>
            <a:r>
              <a:t>for BIPOC communities across what’s now Maine.</a:t>
            </a:r>
            <a:endParaRPr sz="380"/>
          </a:p>
          <a:p>
            <a:pPr marL="217170" indent="-217170" defTabSz="868680">
              <a:lnSpc>
                <a:spcPct val="112000"/>
              </a:lnSpc>
              <a:spcBef>
                <a:spcPts val="900"/>
              </a:spcBef>
              <a:defRPr sz="1520">
                <a:solidFill>
                  <a:srgbClr val="000000"/>
                </a:solidFill>
                <a:latin typeface="Bahnschrift Light SemiCondensed"/>
                <a:ea typeface="Bahnschrift Light SemiCondensed"/>
                <a:cs typeface="Bahnschrift Light SemiCondensed"/>
                <a:sym typeface="Bahnschrift Light SemiCondensed"/>
              </a:defRPr>
            </a:pPr>
            <a:r>
              <a:t>TNC Maine crafted </a:t>
            </a:r>
            <a:r>
              <a:rPr u="sng">
                <a:solidFill>
                  <a:srgbClr val="3F56BF"/>
                </a:solidFill>
                <a:uFill>
                  <a:solidFill>
                    <a:srgbClr val="3F56BF"/>
                  </a:solidFill>
                </a:uFill>
                <a:hlinkClick r:id="rId4" invalidUrl="" action="" tgtFrame="" tooltip="" history="1" highlightClick="0" endSnd="0"/>
              </a:rPr>
              <a:t>organizational commitments</a:t>
            </a:r>
            <a:r>
              <a:t> with Wabanaki partners to clarify how they will work in support of Wabanaki solidarity.</a:t>
            </a:r>
            <a:endParaRPr sz="380"/>
          </a:p>
          <a:p>
            <a:pPr marL="217170" indent="-217170" defTabSz="868680">
              <a:lnSpc>
                <a:spcPct val="112000"/>
              </a:lnSpc>
              <a:spcBef>
                <a:spcPts val="900"/>
              </a:spcBef>
              <a:defRPr sz="1520">
                <a:solidFill>
                  <a:srgbClr val="000000"/>
                </a:solidFill>
                <a:latin typeface="Bahnschrift Light SemiCondensed"/>
                <a:ea typeface="Bahnschrift Light SemiCondensed"/>
                <a:cs typeface="Bahnschrift Light SemiCondensed"/>
                <a:sym typeface="Bahnschrift Light SemiCondensed"/>
              </a:defRPr>
            </a:pPr>
            <a:r>
              <a:t>Northeast Organic Farming Association of VT </a:t>
            </a:r>
            <a:r>
              <a:rPr u="sng">
                <a:solidFill>
                  <a:srgbClr val="3F56BF"/>
                </a:solidFill>
                <a:uFill>
                  <a:solidFill>
                    <a:srgbClr val="3F56BF"/>
                  </a:solidFill>
                </a:uFill>
                <a:hlinkClick r:id="rId5" invalidUrl="" action="" tgtFrame="" tooltip="" history="1" highlightClick="0" endSnd="0"/>
              </a:rPr>
              <a:t>edited their board compensation</a:t>
            </a:r>
            <a:r>
              <a:rPr>
                <a:solidFill>
                  <a:schemeClr val="accent1"/>
                </a:solidFill>
              </a:rPr>
              <a:t> </a:t>
            </a:r>
            <a:r>
              <a:t>and childcare policies to reduce the barriers to serving as a leader of their organization.</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Title 1"/>
          <p:cNvSpPr txBox="1"/>
          <p:nvPr>
            <p:ph type="title"/>
          </p:nvPr>
        </p:nvSpPr>
        <p:spPr>
          <a:xfrm>
            <a:off x="839787" y="609600"/>
            <a:ext cx="9597881" cy="951490"/>
          </a:xfrm>
          <a:prstGeom prst="rect">
            <a:avLst/>
          </a:prstGeom>
        </p:spPr>
        <p:txBody>
          <a:bodyPr/>
          <a:lstStyle>
            <a:lvl1pPr defTabSz="768095">
              <a:defRPr sz="3024"/>
            </a:lvl1pPr>
          </a:lstStyle>
          <a:p>
            <a:pPr/>
            <a:r>
              <a:t>Pt 4. Organizations can create space for ongoing learning and reflection</a:t>
            </a:r>
          </a:p>
        </p:txBody>
      </p:sp>
      <p:sp>
        <p:nvSpPr>
          <p:cNvPr id="298" name="Content Placeholder 3"/>
          <p:cNvSpPr txBox="1"/>
          <p:nvPr>
            <p:ph type="body" sz="half" idx="1"/>
          </p:nvPr>
        </p:nvSpPr>
        <p:spPr>
          <a:xfrm>
            <a:off x="839787" y="1935179"/>
            <a:ext cx="4381646" cy="3831035"/>
          </a:xfrm>
          <a:prstGeom prst="rect">
            <a:avLst/>
          </a:prstGeom>
        </p:spPr>
        <p:txBody>
          <a:bodyPr anchor="t"/>
          <a:lstStyle/>
          <a:p>
            <a:pPr marL="228600" indent="-228600">
              <a:lnSpc>
                <a:spcPct val="112000"/>
              </a:lnSpc>
              <a:buSzPct val="100000"/>
              <a:buFont typeface="Arial"/>
              <a:buChar char="•"/>
              <a:defRPr b="0" cap="none" spc="0" sz="1300">
                <a:solidFill>
                  <a:srgbClr val="000000"/>
                </a:solidFill>
                <a:latin typeface="Bahnschrift Light SemiCondensed"/>
                <a:ea typeface="Bahnschrift Light SemiCondensed"/>
                <a:cs typeface="Bahnschrift Light SemiCondensed"/>
                <a:sym typeface="Bahnschrift Light SemiCondensed"/>
              </a:defRPr>
            </a:pPr>
            <a:r>
              <a:t>This is ongoing work. Intentionally creating space for new learning and self-reflection about our organizations can interrupt inertia and help continue the process of evolving.</a:t>
            </a:r>
            <a:endParaRPr>
              <a:latin typeface="Univers Condensed"/>
              <a:ea typeface="Univers Condensed"/>
              <a:cs typeface="Univers Condensed"/>
              <a:sym typeface="Univers Condensed"/>
            </a:endParaRPr>
          </a:p>
          <a:p>
            <a:pPr marL="228600" indent="-228600">
              <a:lnSpc>
                <a:spcPct val="112000"/>
              </a:lnSpc>
              <a:buSzPct val="100000"/>
              <a:buFont typeface="Arial"/>
              <a:buChar char="•"/>
              <a:defRPr b="0" cap="none" spc="0" sz="1300">
                <a:solidFill>
                  <a:srgbClr val="000000"/>
                </a:solidFill>
                <a:latin typeface="Bahnschrift Light SemiCondensed"/>
                <a:ea typeface="Bahnschrift Light SemiCondensed"/>
                <a:cs typeface="Bahnschrift Light SemiCondensed"/>
                <a:sym typeface="Bahnschrift Light SemiCondensed"/>
              </a:defRPr>
            </a:pPr>
            <a:r>
              <a:t>In addition to creating space for reflection in your own organization, consider linking up with other organizations to build relationships and further the learning and action by getting involved with First Light.</a:t>
            </a:r>
            <a:endParaRPr>
              <a:latin typeface="Univers Condensed"/>
              <a:ea typeface="Univers Condensed"/>
              <a:cs typeface="Univers Condensed"/>
              <a:sym typeface="Univers Condensed"/>
            </a:endParaRPr>
          </a:p>
          <a:p>
            <a:pPr marL="228600" indent="-228600">
              <a:lnSpc>
                <a:spcPct val="112000"/>
              </a:lnSpc>
              <a:buSzPct val="100000"/>
              <a:buFont typeface="Arial"/>
              <a:buChar char="•"/>
              <a:defRPr b="0" cap="none" spc="0" sz="1300">
                <a:solidFill>
                  <a:srgbClr val="000000"/>
                </a:solidFill>
                <a:latin typeface="Bahnschrift Light SemiCondensed"/>
                <a:ea typeface="Bahnschrift Light SemiCondensed"/>
                <a:cs typeface="Bahnschrift Light SemiCondensed"/>
                <a:sym typeface="Bahnschrift Light SemiCondensed"/>
              </a:defRPr>
            </a:pPr>
            <a:r>
              <a:t>For an example of self-reflection from the conservation world, take a look at </a:t>
            </a:r>
            <a:r>
              <a:rPr u="sng">
                <a:solidFill>
                  <a:srgbClr val="3F56BF"/>
                </a:solidFill>
                <a:uFill>
                  <a:solidFill>
                    <a:srgbClr val="3F56BF"/>
                  </a:solidFill>
                </a:uFill>
                <a:hlinkClick r:id="rId2" invalidUrl="" action="" tgtFrame="" tooltip="" history="1" highlightClick="0" endSnd="0"/>
              </a:rPr>
              <a:t>Essential Lessons</a:t>
            </a:r>
            <a:r>
              <a:rPr>
                <a:solidFill>
                  <a:schemeClr val="accent1"/>
                </a:solidFill>
              </a:rPr>
              <a:t> </a:t>
            </a:r>
            <a:r>
              <a:t>by Peter Forbes for First Light or </a:t>
            </a:r>
            <a:r>
              <a:rPr u="sng">
                <a:solidFill>
                  <a:srgbClr val="3F56BF"/>
                </a:solidFill>
                <a:uFill>
                  <a:solidFill>
                    <a:srgbClr val="3F56BF"/>
                  </a:solidFill>
                </a:uFill>
                <a:hlinkClick r:id="rId3" invalidUrl="" action="" tgtFrame="" tooltip="" history="1" highlightClick="0" endSnd="0"/>
              </a:rPr>
              <a:t>Shifting to a Culture of Decolonization in Conservation Communities</a:t>
            </a:r>
            <a:r>
              <a:t> by Erica Buswell for Wabanaki REACH.</a:t>
            </a:r>
          </a:p>
        </p:txBody>
      </p:sp>
      <p:sp>
        <p:nvSpPr>
          <p:cNvPr id="299" name="Slide Number Placeholder 8"/>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00" name="Picture 10" descr="Picture 10"/>
          <p:cNvPicPr>
            <a:picLocks noChangeAspect="1"/>
          </p:cNvPicPr>
          <p:nvPr/>
        </p:nvPicPr>
        <p:blipFill>
          <a:blip r:embed="rId4">
            <a:extLst/>
          </a:blip>
          <a:stretch>
            <a:fillRect/>
          </a:stretch>
        </p:blipFill>
        <p:spPr>
          <a:xfrm>
            <a:off x="6364137" y="1935179"/>
            <a:ext cx="3601556" cy="3831035"/>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olidFill>
      </p:bgPr>
    </p:bg>
    <p:spTree>
      <p:nvGrpSpPr>
        <p:cNvPr id="1" name=""/>
        <p:cNvGrpSpPr/>
        <p:nvPr/>
      </p:nvGrpSpPr>
      <p:grpSpPr>
        <a:xfrm>
          <a:off x="0" y="0"/>
          <a:ext cx="0" cy="0"/>
          <a:chOff x="0" y="0"/>
          <a:chExt cx="0" cy="0"/>
        </a:xfrm>
      </p:grpSpPr>
      <p:sp>
        <p:nvSpPr>
          <p:cNvPr id="302" name="Date Placeholder 1"/>
          <p:cNvSpPr txBox="1"/>
          <p:nvPr/>
        </p:nvSpPr>
        <p:spPr>
          <a:xfrm>
            <a:off x="674371" y="6161921"/>
            <a:ext cx="3063457"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cap="all" spc="300" sz="1000">
                <a:solidFill>
                  <a:schemeClr val="accent1"/>
                </a:solidFill>
              </a:defRPr>
            </a:lvl1pPr>
          </a:lstStyle>
          <a:p>
            <a:pPr/>
            <a:r>
              <a:t>1/30/2024</a:t>
            </a:r>
          </a:p>
        </p:txBody>
      </p:sp>
      <p:sp>
        <p:nvSpPr>
          <p:cNvPr id="303" name="Slide Number Placeholder 3"/>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4" name="Content Placeholder 9"/>
          <p:cNvSpPr txBox="1"/>
          <p:nvPr/>
        </p:nvSpPr>
        <p:spPr>
          <a:xfrm>
            <a:off x="5996250" y="2713127"/>
            <a:ext cx="4395698" cy="28448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indent="685800">
              <a:lnSpc>
                <a:spcPct val="140000"/>
              </a:lnSpc>
              <a:defRPr>
                <a:solidFill>
                  <a:srgbClr val="FFFFFF"/>
                </a:solidFill>
                <a:latin typeface="Bahnschrift Light SemiCondensed"/>
                <a:ea typeface="Bahnschrift Light SemiCondensed"/>
                <a:cs typeface="Bahnschrift Light SemiCondensed"/>
                <a:sym typeface="Bahnschrift Light SemiCondensed"/>
              </a:defRPr>
            </a:pPr>
            <a:r>
              <a:t>What could our organization reasonably do to share resources, skills, time? </a:t>
            </a:r>
            <a:endParaRPr>
              <a:solidFill>
                <a:schemeClr val="accent1"/>
              </a:solidFill>
            </a:endParaRPr>
          </a:p>
          <a:p>
            <a:pPr indent="685800">
              <a:lnSpc>
                <a:spcPct val="140000"/>
              </a:lnSpc>
              <a:defRPr>
                <a:solidFill>
                  <a:srgbClr val="FFFFFF"/>
                </a:solidFill>
                <a:latin typeface="Bahnschrift Light SemiCondensed"/>
                <a:ea typeface="Bahnschrift Light SemiCondensed"/>
                <a:cs typeface="Bahnschrift Light SemiCondensed"/>
                <a:sym typeface="Bahnschrift Light SemiCondensed"/>
              </a:defRPr>
            </a:pPr>
          </a:p>
          <a:p>
            <a:pPr indent="685800">
              <a:lnSpc>
                <a:spcPct val="140000"/>
              </a:lnSpc>
              <a:defRPr>
                <a:solidFill>
                  <a:srgbClr val="FFFFFF"/>
                </a:solidFill>
                <a:latin typeface="Bahnschrift Light SemiCondensed"/>
                <a:ea typeface="Bahnschrift Light SemiCondensed"/>
                <a:cs typeface="Bahnschrift Light SemiCondensed"/>
                <a:sym typeface="Bahnschrift Light SemiCondensed"/>
              </a:defRPr>
            </a:pPr>
            <a:r>
              <a:t>What is holding you back?</a:t>
            </a:r>
            <a:endParaRPr>
              <a:solidFill>
                <a:schemeClr val="accent1"/>
              </a:solidFill>
            </a:endParaRPr>
          </a:p>
          <a:p>
            <a:pPr indent="685800">
              <a:lnSpc>
                <a:spcPct val="140000"/>
              </a:lnSpc>
              <a:defRPr>
                <a:solidFill>
                  <a:srgbClr val="FFFFFF"/>
                </a:solidFill>
                <a:latin typeface="Bahnschrift Light SemiCondensed"/>
                <a:ea typeface="Bahnschrift Light SemiCondensed"/>
                <a:cs typeface="Bahnschrift Light SemiCondensed"/>
                <a:sym typeface="Bahnschrift Light SemiCondensed"/>
              </a:defRPr>
            </a:pPr>
          </a:p>
        </p:txBody>
      </p:sp>
      <p:sp>
        <p:nvSpPr>
          <p:cNvPr id="305" name="Text Placeholder 4"/>
          <p:cNvSpPr txBox="1"/>
          <p:nvPr/>
        </p:nvSpPr>
        <p:spPr>
          <a:xfrm>
            <a:off x="5908069" y="1806481"/>
            <a:ext cx="4395698"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40000"/>
              </a:lnSpc>
              <a:spcBef>
                <a:spcPts val="1000"/>
              </a:spcBef>
              <a:defRPr b="1" sz="2400">
                <a:solidFill>
                  <a:srgbClr val="FFFFFF"/>
                </a:solidFill>
              </a:defRPr>
            </a:lvl1pPr>
          </a:lstStyle>
          <a:p>
            <a:pPr/>
            <a:r>
              <a:t>DISCUSSION</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Title 1"/>
          <p:cNvSpPr txBox="1"/>
          <p:nvPr>
            <p:ph type="title"/>
          </p:nvPr>
        </p:nvSpPr>
        <p:spPr>
          <a:xfrm>
            <a:off x="838199" y="545914"/>
            <a:ext cx="9527276" cy="1241944"/>
          </a:xfrm>
          <a:prstGeom prst="rect">
            <a:avLst/>
          </a:prstGeom>
        </p:spPr>
        <p:txBody>
          <a:bodyPr/>
          <a:lstStyle/>
          <a:p>
            <a:pPr/>
            <a:r>
              <a:t>Question 7: </a:t>
            </a:r>
          </a:p>
        </p:txBody>
      </p:sp>
      <p:sp>
        <p:nvSpPr>
          <p:cNvPr id="308" name="Content Placeholder 7"/>
          <p:cNvSpPr txBox="1"/>
          <p:nvPr>
            <p:ph type="body" idx="1"/>
          </p:nvPr>
        </p:nvSpPr>
        <p:spPr>
          <a:xfrm>
            <a:off x="838199" y="2108594"/>
            <a:ext cx="9527276" cy="3643932"/>
          </a:xfrm>
          <a:prstGeom prst="rect">
            <a:avLst/>
          </a:prstGeom>
        </p:spPr>
        <p:txBody>
          <a:bodyPr/>
          <a:lstStyle>
            <a:lvl1pPr marL="0" indent="0">
              <a:buSzTx/>
              <a:buNone/>
              <a:defRPr sz="3600">
                <a:latin typeface="Bahnschrift Light SemiCondensed"/>
                <a:ea typeface="Bahnschrift Light SemiCondensed"/>
                <a:cs typeface="Bahnschrift Light SemiCondensed"/>
                <a:sym typeface="Bahnschrift Light SemiCondensed"/>
              </a:defRPr>
            </a:lvl1pPr>
          </a:lstStyle>
          <a:p>
            <a:pPr/>
            <a:r>
              <a:t>How can we expand our vision of possible futures?</a:t>
            </a:r>
          </a:p>
        </p:txBody>
      </p:sp>
      <p:sp>
        <p:nvSpPr>
          <p:cNvPr id="309" name="Slide Number Placeholder 4"/>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olidFill>
      </p:bgPr>
    </p:bg>
    <p:spTree>
      <p:nvGrpSpPr>
        <p:cNvPr id="1" name=""/>
        <p:cNvGrpSpPr/>
        <p:nvPr/>
      </p:nvGrpSpPr>
      <p:grpSpPr>
        <a:xfrm>
          <a:off x="0" y="0"/>
          <a:ext cx="0" cy="0"/>
          <a:chOff x="0" y="0"/>
          <a:chExt cx="0" cy="0"/>
        </a:xfrm>
      </p:grpSpPr>
      <p:sp>
        <p:nvSpPr>
          <p:cNvPr id="124" name="Date Placeholder 1"/>
          <p:cNvSpPr txBox="1"/>
          <p:nvPr/>
        </p:nvSpPr>
        <p:spPr>
          <a:xfrm>
            <a:off x="674371" y="6161921"/>
            <a:ext cx="3063457"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cap="all" spc="300" sz="1000">
                <a:solidFill>
                  <a:schemeClr val="accent1"/>
                </a:solidFill>
              </a:defRPr>
            </a:lvl1pPr>
          </a:lstStyle>
          <a:p>
            <a:pPr/>
            <a:r>
              <a:t>1/30/2024</a:t>
            </a:r>
          </a:p>
        </p:txBody>
      </p:sp>
      <p:sp>
        <p:nvSpPr>
          <p:cNvPr id="125" name="Slide Number Placeholder 3"/>
          <p:cNvSpPr txBox="1"/>
          <p:nvPr>
            <p:ph type="sldNum" sz="quarter" idx="2"/>
          </p:nvPr>
        </p:nvSpPr>
        <p:spPr>
          <a:xfrm>
            <a:off x="11118448" y="5731272"/>
            <a:ext cx="358414"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Title 1"/>
          <p:cNvSpPr txBox="1"/>
          <p:nvPr>
            <p:ph type="title"/>
          </p:nvPr>
        </p:nvSpPr>
        <p:spPr>
          <a:xfrm>
            <a:off x="838199" y="545914"/>
            <a:ext cx="9527276" cy="1241944"/>
          </a:xfrm>
          <a:prstGeom prst="rect">
            <a:avLst/>
          </a:prstGeom>
        </p:spPr>
        <p:txBody>
          <a:bodyPr/>
          <a:lstStyle>
            <a:lvl1pPr>
              <a:defRPr sz="3600"/>
            </a:lvl1pPr>
          </a:lstStyle>
          <a:p>
            <a:pPr/>
            <a:r>
              <a:t>Pt 1. Native-led groups are already doing the work to restore land relationships</a:t>
            </a:r>
          </a:p>
        </p:txBody>
      </p:sp>
      <p:sp>
        <p:nvSpPr>
          <p:cNvPr id="312" name="Content Placeholder 2"/>
          <p:cNvSpPr txBox="1"/>
          <p:nvPr>
            <p:ph type="body" idx="1"/>
          </p:nvPr>
        </p:nvSpPr>
        <p:spPr>
          <a:xfrm>
            <a:off x="838199" y="2108594"/>
            <a:ext cx="9527276" cy="3816718"/>
          </a:xfrm>
          <a:prstGeom prst="rect">
            <a:avLst/>
          </a:prstGeom>
        </p:spPr>
        <p:txBody>
          <a:bodyPr/>
          <a:lstStyle/>
          <a:p>
            <a:pPr marL="914400">
              <a:spcBef>
                <a:spcPts val="0"/>
              </a:spcBef>
              <a:defRPr sz="1600">
                <a:solidFill>
                  <a:srgbClr val="000000"/>
                </a:solidFill>
                <a:latin typeface="Bahnschrift Light SemiCondensed"/>
                <a:ea typeface="Bahnschrift Light SemiCondensed"/>
                <a:cs typeface="Bahnschrift Light SemiCondensed"/>
                <a:sym typeface="Bahnschrift Light SemiCondensed"/>
              </a:defRPr>
            </a:pPr>
            <a:r>
              <a:t>In multiple places across Turtle Island (North America), Native-led groups are developing ways for settlers to return financial resources: for example, the </a:t>
            </a:r>
            <a:r>
              <a:rPr u="sng">
                <a:solidFill>
                  <a:srgbClr val="3F56BF"/>
                </a:solidFill>
                <a:uFill>
                  <a:solidFill>
                    <a:srgbClr val="3F56BF"/>
                  </a:solidFill>
                </a:uFill>
                <a:hlinkClick r:id="rId2" invalidUrl="" action="" tgtFrame="" tooltip="" history="1" highlightClick="0" endSnd="0"/>
              </a:rPr>
              <a:t>Manna-Hatta</a:t>
            </a:r>
            <a:r>
              <a:rPr>
                <a:solidFill>
                  <a:schemeClr val="accent1"/>
                </a:solidFill>
              </a:rPr>
              <a:t>, </a:t>
            </a:r>
            <a:r>
              <a:rPr u="sng">
                <a:solidFill>
                  <a:srgbClr val="3F56BF"/>
                </a:solidFill>
                <a:uFill>
                  <a:solidFill>
                    <a:srgbClr val="3F56BF"/>
                  </a:solidFill>
                </a:uFill>
                <a:hlinkClick r:id="rId3" invalidUrl="" action="" tgtFrame="" tooltip="" history="1" highlightClick="0" endSnd="0"/>
              </a:rPr>
              <a:t>Sogorea Te’ Land Trust &amp; Shummi Land Tax</a:t>
            </a:r>
            <a:r>
              <a:rPr>
                <a:solidFill>
                  <a:schemeClr val="accent1"/>
                </a:solidFill>
              </a:rPr>
              <a:t> </a:t>
            </a:r>
            <a:r>
              <a:t>and</a:t>
            </a:r>
            <a:r>
              <a:rPr>
                <a:solidFill>
                  <a:schemeClr val="accent1"/>
                </a:solidFill>
              </a:rPr>
              <a:t> </a:t>
            </a:r>
            <a:r>
              <a:rPr u="sng">
                <a:solidFill>
                  <a:srgbClr val="3F56BF"/>
                </a:solidFill>
                <a:uFill>
                  <a:solidFill>
                    <a:srgbClr val="3F56BF"/>
                  </a:solidFill>
                </a:uFill>
                <a:hlinkClick r:id="rId4" invalidUrl="" action="" tgtFrame="" tooltip="" history="1" highlightClick="0" endSnd="0"/>
              </a:rPr>
              <a:t>Real Rent Duwamish </a:t>
            </a:r>
            <a:r>
              <a:t>invite non-Native people to acknowledge theft of land, and begin to work in response through redistributing financial resources. </a:t>
            </a:r>
          </a:p>
          <a:p>
            <a:pPr marL="914400">
              <a:spcBef>
                <a:spcPts val="0"/>
              </a:spcBef>
              <a:defRPr sz="1600">
                <a:solidFill>
                  <a:srgbClr val="000000"/>
                </a:solidFill>
                <a:latin typeface="Bahnschrift Light SemiCondensed"/>
                <a:ea typeface="Bahnschrift Light SemiCondensed"/>
                <a:cs typeface="Bahnschrift Light SemiCondensed"/>
                <a:sym typeface="Bahnschrift Light SemiCondensed"/>
              </a:defRPr>
            </a:pPr>
            <a:r>
              <a:t>Closer to home, the </a:t>
            </a:r>
            <a:r>
              <a:rPr u="sng">
                <a:solidFill>
                  <a:srgbClr val="3F56BF"/>
                </a:solidFill>
                <a:uFill>
                  <a:solidFill>
                    <a:srgbClr val="3F56BF"/>
                  </a:solidFill>
                </a:uFill>
                <a:hlinkClick r:id="rId5" invalidUrl="" action="" tgtFrame="" tooltip="" history="1" highlightClick="0" endSnd="0"/>
              </a:rPr>
              <a:t>Wabanaki Commission on Land and Stewardship </a:t>
            </a:r>
            <a:r>
              <a:t>is developing an intertribal voice for communicating with conservation communities around land priorities.</a:t>
            </a:r>
          </a:p>
          <a:p>
            <a:pPr marL="914400">
              <a:spcBef>
                <a:spcPts val="0"/>
              </a:spcBef>
              <a:defRPr sz="1600">
                <a:solidFill>
                  <a:srgbClr val="000000"/>
                </a:solidFill>
                <a:latin typeface="Bahnschrift Light SemiCondensed"/>
                <a:ea typeface="Bahnschrift Light SemiCondensed"/>
                <a:cs typeface="Bahnschrift Light SemiCondensed"/>
                <a:sym typeface="Bahnschrift Light SemiCondensed"/>
              </a:defRPr>
            </a:pPr>
            <a:r>
              <a:t>Closer to home, the first Native-led land trust in Wabanaki homelands is stewarding land, growing food, and creating community space: </a:t>
            </a:r>
            <a:r>
              <a:rPr u="sng">
                <a:solidFill>
                  <a:srgbClr val="3F56BF"/>
                </a:solidFill>
                <a:uFill>
                  <a:solidFill>
                    <a:srgbClr val="3F56BF"/>
                  </a:solidFill>
                </a:uFill>
                <a:hlinkClick r:id="rId6" invalidUrl="" action="" tgtFrame="" tooltip="" history="1" highlightClick="0" endSnd="0"/>
              </a:rPr>
              <a:t>Bomazeen Land Trust</a:t>
            </a:r>
            <a:r>
              <a:rPr>
                <a:solidFill>
                  <a:schemeClr val="accent1"/>
                </a:solidFill>
              </a:rPr>
              <a:t> </a:t>
            </a:r>
            <a:endParaRPr>
              <a:solidFill>
                <a:schemeClr val="accent1"/>
              </a:solidFill>
            </a:endParaRPr>
          </a:p>
          <a:p>
            <a:pPr marL="914400">
              <a:spcBef>
                <a:spcPts val="0"/>
              </a:spcBef>
              <a:defRPr sz="1600">
                <a:latin typeface="Bahnschrift Light SemiCondensed"/>
                <a:ea typeface="Bahnschrift Light SemiCondensed"/>
                <a:cs typeface="Bahnschrift Light SemiCondensed"/>
                <a:sym typeface="Bahnschrift Light SemiCondensed"/>
              </a:defRPr>
            </a:pPr>
          </a:p>
          <a:p>
            <a:pPr marL="0" indent="685800">
              <a:spcBef>
                <a:spcPts val="0"/>
              </a:spcBef>
              <a:buSzTx/>
              <a:buNone/>
              <a:defRPr sz="1600">
                <a:solidFill>
                  <a:srgbClr val="000000"/>
                </a:solidFill>
                <a:latin typeface="Bahnschrift Light SemiCondensed"/>
                <a:ea typeface="Bahnschrift Light SemiCondensed"/>
                <a:cs typeface="Bahnschrift Light SemiCondensed"/>
                <a:sym typeface="Bahnschrift Light SemiCondensed"/>
              </a:defRPr>
            </a:pPr>
            <a:r>
              <a:t>(Note: These are just a sampling of examples. What other cases do you know of?)</a:t>
            </a:r>
          </a:p>
        </p:txBody>
      </p:sp>
      <p:sp>
        <p:nvSpPr>
          <p:cNvPr id="313" name="Slide Number Placeholder 5"/>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Title 1"/>
          <p:cNvSpPr txBox="1"/>
          <p:nvPr>
            <p:ph type="title"/>
          </p:nvPr>
        </p:nvSpPr>
        <p:spPr>
          <a:xfrm>
            <a:off x="838199" y="545914"/>
            <a:ext cx="9527276" cy="1241944"/>
          </a:xfrm>
          <a:prstGeom prst="rect">
            <a:avLst/>
          </a:prstGeom>
        </p:spPr>
        <p:txBody>
          <a:bodyPr/>
          <a:lstStyle/>
          <a:p>
            <a:pPr/>
            <a:r>
              <a:t>Pt 2. Broad-reaching resource return is possible</a:t>
            </a:r>
          </a:p>
        </p:txBody>
      </p:sp>
      <p:sp>
        <p:nvSpPr>
          <p:cNvPr id="316" name="Content Placeholder 2"/>
          <p:cNvSpPr txBox="1"/>
          <p:nvPr>
            <p:ph type="body" idx="1"/>
          </p:nvPr>
        </p:nvSpPr>
        <p:spPr>
          <a:xfrm>
            <a:off x="838199" y="2108594"/>
            <a:ext cx="9527276" cy="3643932"/>
          </a:xfrm>
          <a:prstGeom prst="rect">
            <a:avLst/>
          </a:prstGeom>
        </p:spPr>
        <p:txBody>
          <a:bodyPr/>
          <a:lstStyle/>
          <a:p>
            <a:pPr>
              <a:defRPr u="sng">
                <a:solidFill>
                  <a:srgbClr val="3F56BF"/>
                </a:solidFill>
                <a:latin typeface="Bahnschrift Light SemiCondensed"/>
                <a:ea typeface="Bahnschrift Light SemiCondensed"/>
                <a:cs typeface="Bahnschrift Light SemiCondensed"/>
                <a:sym typeface="Bahnschrift Light SemiCondensed"/>
              </a:defRPr>
            </a:pPr>
            <a:r>
              <a:rPr>
                <a:uFill>
                  <a:solidFill>
                    <a:srgbClr val="3F56BF"/>
                  </a:solidFill>
                </a:uFill>
                <a:hlinkClick r:id="rId2" invalidUrl="" action="" tgtFrame="" tooltip="" history="1" highlightClick="0" endSnd="0"/>
              </a:rPr>
              <a:t>Returning National Parks to the </a:t>
            </a:r>
            <a:r>
              <a:rPr>
                <a:uFill>
                  <a:solidFill>
                    <a:srgbClr val="3F56BF"/>
                  </a:solidFill>
                </a:uFill>
                <a:hlinkClick r:id="rId2" invalidUrl="" action="" tgtFrame="" tooltip="" history="1" highlightClick="0" endSnd="0"/>
              </a:rPr>
              <a:t>Tribes</a:t>
            </a:r>
            <a:r>
              <a:rPr u="none">
                <a:solidFill>
                  <a:srgbClr val="000000"/>
                </a:solidFill>
              </a:rPr>
              <a:t> is an idea gaining momentum in the U.S.,  and it’s already </a:t>
            </a:r>
            <a:r>
              <a:rPr>
                <a:uFill>
                  <a:solidFill>
                    <a:srgbClr val="3F56BF"/>
                  </a:solidFill>
                </a:uFill>
                <a:hlinkClick r:id="rId3" invalidUrl="" action="" tgtFrame="" tooltip="" history="1" highlightClick="0" endSnd="0"/>
              </a:rPr>
              <a:t>starting to happen</a:t>
            </a:r>
            <a:r>
              <a:rPr u="none"/>
              <a:t> </a:t>
            </a:r>
            <a:r>
              <a:rPr u="none">
                <a:solidFill>
                  <a:srgbClr val="000000"/>
                </a:solidFill>
              </a:rPr>
              <a:t>in other nations </a:t>
            </a:r>
            <a:endParaRPr u="none">
              <a:solidFill>
                <a:srgbClr val="000000"/>
              </a:solidFill>
            </a:endParaRPr>
          </a:p>
          <a:p>
            <a:pPr>
              <a:defRPr>
                <a:solidFill>
                  <a:srgbClr val="000000"/>
                </a:solidFill>
                <a:latin typeface="Bahnschrift Light SemiCondensed"/>
                <a:ea typeface="Bahnschrift Light SemiCondensed"/>
                <a:cs typeface="Bahnschrift Light SemiCondensed"/>
                <a:sym typeface="Bahnschrift Light SemiCondensed"/>
              </a:defRPr>
            </a:pPr>
            <a:r>
              <a:t>Wealth-holders are committing half of their income to </a:t>
            </a:r>
            <a:r>
              <a:rPr u="sng">
                <a:solidFill>
                  <a:srgbClr val="3F56BF"/>
                </a:solidFill>
                <a:uFill>
                  <a:solidFill>
                    <a:srgbClr val="3F56BF"/>
                  </a:solidFill>
                </a:uFill>
                <a:hlinkClick r:id="rId4" invalidUrl="" action="" tgtFrame="" tooltip="" history="1" highlightClick="0" endSnd="0"/>
              </a:rPr>
              <a:t>reparations</a:t>
            </a:r>
            <a:r>
              <a:rPr>
                <a:solidFill>
                  <a:schemeClr val="accent1"/>
                </a:solidFill>
              </a:rPr>
              <a:t>  </a:t>
            </a:r>
            <a:endParaRPr>
              <a:solidFill>
                <a:schemeClr val="accent1"/>
              </a:solidFill>
            </a:endParaRPr>
          </a:p>
          <a:p>
            <a:pPr>
              <a:defRPr>
                <a:solidFill>
                  <a:srgbClr val="000000"/>
                </a:solidFill>
                <a:latin typeface="Bahnschrift Light SemiCondensed"/>
                <a:ea typeface="Bahnschrift Light SemiCondensed"/>
                <a:cs typeface="Bahnschrift Light SemiCondensed"/>
                <a:sym typeface="Bahnschrift Light SemiCondensed"/>
              </a:defRPr>
            </a:pPr>
            <a:r>
              <a:t>Sometimes, the actions we can take now are a bridge to the future we want to see…</a:t>
            </a:r>
          </a:p>
          <a:p>
            <a:pPr lvl="1" marL="685800" indent="-228600">
              <a:spcBef>
                <a:spcPts val="500"/>
              </a:spcBef>
              <a:defRPr>
                <a:solidFill>
                  <a:srgbClr val="000000"/>
                </a:solidFill>
                <a:latin typeface="Bahnschrift Light SemiCondensed"/>
                <a:ea typeface="Bahnschrift Light SemiCondensed"/>
                <a:cs typeface="Bahnschrift Light SemiCondensed"/>
                <a:sym typeface="Bahnschrift Light SemiCondensed"/>
              </a:defRPr>
            </a:pPr>
            <a:r>
              <a:t>For example, in Virginia, </a:t>
            </a:r>
            <a:r>
              <a:rPr u="sng">
                <a:solidFill>
                  <a:srgbClr val="3F56BF"/>
                </a:solidFill>
                <a:uFill>
                  <a:solidFill>
                    <a:srgbClr val="3F56BF"/>
                  </a:solidFill>
                </a:uFill>
                <a:hlinkClick r:id="rId5" invalidUrl="" action="" tgtFrame="" tooltip="" history="1" highlightClick="0" endSnd="0"/>
              </a:rPr>
              <a:t>Rappahannock leadership and conservation organizations co-write </a:t>
            </a:r>
            <a:r>
              <a:t>about leaning on collaboration between Tribes and nonprofits while state and federal law evolves to support Tribal sovereignty</a:t>
            </a:r>
          </a:p>
        </p:txBody>
      </p:sp>
      <p:sp>
        <p:nvSpPr>
          <p:cNvPr id="317" name="Slide Number Placeholder 5"/>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Title 1"/>
          <p:cNvSpPr txBox="1"/>
          <p:nvPr>
            <p:ph type="title"/>
          </p:nvPr>
        </p:nvSpPr>
        <p:spPr>
          <a:xfrm>
            <a:off x="838199" y="545914"/>
            <a:ext cx="9527276" cy="1241944"/>
          </a:xfrm>
          <a:prstGeom prst="rect">
            <a:avLst/>
          </a:prstGeom>
        </p:spPr>
        <p:txBody>
          <a:bodyPr/>
          <a:lstStyle/>
          <a:p>
            <a:pPr/>
            <a:r>
              <a:t>Pt 3. Reconciliation offers the opportunity to think differently</a:t>
            </a:r>
          </a:p>
        </p:txBody>
      </p:sp>
      <p:sp>
        <p:nvSpPr>
          <p:cNvPr id="320" name="Content Placeholder 2"/>
          <p:cNvSpPr txBox="1"/>
          <p:nvPr>
            <p:ph type="body" idx="1"/>
          </p:nvPr>
        </p:nvSpPr>
        <p:spPr>
          <a:xfrm>
            <a:off x="838199" y="2108594"/>
            <a:ext cx="9527276" cy="3643932"/>
          </a:xfrm>
          <a:prstGeom prst="rect">
            <a:avLst/>
          </a:prstGeom>
        </p:spPr>
        <p:txBody>
          <a:bodyPr/>
          <a:lstStyle/>
          <a:p>
            <a:pPr marL="0" indent="221742" defTabSz="886968">
              <a:spcBef>
                <a:spcPts val="0"/>
              </a:spcBef>
              <a:buSzTx/>
              <a:buNone/>
              <a:defRPr sz="1746">
                <a:solidFill>
                  <a:srgbClr val="000000"/>
                </a:solidFill>
                <a:latin typeface="Bahnschrift Light SemiCondensed"/>
                <a:ea typeface="Bahnschrift Light SemiCondensed"/>
                <a:cs typeface="Bahnschrift Light SemiCondensed"/>
                <a:sym typeface="Bahnschrift Light SemiCondensed"/>
              </a:defRPr>
            </a:pPr>
            <a:r>
              <a:t>Through working towards reconciliation, we have the opportunity to develop relationships and practices that go beyond settler conceptions of land and ownership and work. For example…</a:t>
            </a:r>
          </a:p>
          <a:p>
            <a:pPr lvl="1" marL="720661" indent="-277177" defTabSz="886968">
              <a:spcBef>
                <a:spcPts val="0"/>
              </a:spcBef>
              <a:defRPr sz="1746">
                <a:solidFill>
                  <a:srgbClr val="000000"/>
                </a:solidFill>
                <a:latin typeface="Bahnschrift Light SemiCondensed"/>
                <a:ea typeface="Bahnschrift Light SemiCondensed"/>
                <a:cs typeface="Bahnschrift Light SemiCondensed"/>
                <a:sym typeface="Bahnschrift Light SemiCondensed"/>
              </a:defRPr>
            </a:pPr>
            <a:r>
              <a:t>“Conservation” can expand beyond ideas of protecting a narrow definition of land or species– what about conservation to protect a </a:t>
            </a:r>
            <a:r>
              <a:rPr u="sng">
                <a:solidFill>
                  <a:srgbClr val="3F56BF"/>
                </a:solidFill>
                <a:uFill>
                  <a:solidFill>
                    <a:srgbClr val="3F56BF"/>
                  </a:solidFill>
                </a:uFill>
                <a:hlinkClick r:id="rId2" invalidUrl="" action="" tgtFrame="" tooltip="" history="1" highlightClick="0" endSnd="0"/>
              </a:rPr>
              <a:t>s</a:t>
            </a:r>
            <a:r>
              <a:rPr u="sng">
                <a:solidFill>
                  <a:srgbClr val="3F56BF"/>
                </a:solidFill>
                <a:uFill>
                  <a:solidFill>
                    <a:srgbClr val="3F56BF"/>
                  </a:solidFill>
                </a:uFill>
                <a:hlinkClick r:id="rId2" invalidUrl="" action="" tgtFrame="" tooltip="" history="1" highlightClick="0" endSnd="0"/>
              </a:rPr>
              <a:t>ong</a:t>
            </a:r>
            <a:r>
              <a:rPr u="sng">
                <a:solidFill>
                  <a:srgbClr val="3F56BF"/>
                </a:solidFill>
              </a:rPr>
              <a:t>?</a:t>
            </a:r>
            <a:endParaRPr>
              <a:solidFill>
                <a:srgbClr val="3F56BF"/>
              </a:solidFill>
            </a:endParaRPr>
          </a:p>
          <a:p>
            <a:pPr lvl="1" marL="720661" indent="-277177" defTabSz="886968">
              <a:spcBef>
                <a:spcPts val="0"/>
              </a:spcBef>
              <a:defRPr sz="1746">
                <a:solidFill>
                  <a:srgbClr val="000000"/>
                </a:solidFill>
                <a:latin typeface="Bahnschrift Light SemiCondensed"/>
                <a:ea typeface="Bahnschrift Light SemiCondensed"/>
                <a:cs typeface="Bahnschrift Light SemiCondensed"/>
                <a:sym typeface="Bahnschrift Light SemiCondensed"/>
              </a:defRPr>
            </a:pPr>
            <a:r>
              <a:t>Truth and reconciliation are intrinsically intertwined with storytelling, teaching, and cultural revitalization, as described in this work around</a:t>
            </a:r>
            <a:r>
              <a:rPr>
                <a:solidFill>
                  <a:schemeClr val="accent1"/>
                </a:solidFill>
              </a:rPr>
              <a:t> </a:t>
            </a:r>
            <a:r>
              <a:rPr u="sng">
                <a:solidFill>
                  <a:srgbClr val="3F56BF"/>
                </a:solidFill>
                <a:uFill>
                  <a:solidFill>
                    <a:srgbClr val="3F56BF"/>
                  </a:solidFill>
                </a:uFill>
                <a:hlinkClick r:id="rId3" invalidUrl="" action="" tgtFrame="" tooltip="" history="1" highlightClick="0" endSnd="0"/>
              </a:rPr>
              <a:t>Temagami’s Bear </a:t>
            </a:r>
            <a:r>
              <a:rPr u="sng">
                <a:solidFill>
                  <a:srgbClr val="3F56BF"/>
                </a:solidFill>
                <a:uFill>
                  <a:solidFill>
                    <a:srgbClr val="3F56BF"/>
                  </a:solidFill>
                </a:uFill>
                <a:hlinkClick r:id="rId3" invalidUrl="" action="" tgtFrame="" tooltip="" history="1" highlightClick="0" endSnd="0"/>
              </a:rPr>
              <a:t>I</a:t>
            </a:r>
            <a:r>
              <a:rPr u="sng">
                <a:solidFill>
                  <a:srgbClr val="3F56BF"/>
                </a:solidFill>
                <a:uFill>
                  <a:solidFill>
                    <a:srgbClr val="3F56BF"/>
                  </a:solidFill>
                </a:uFill>
                <a:hlinkClick r:id="rId3" invalidUrl="" action="" tgtFrame="" tooltip="" history="1" highlightClick="0" endSnd="0"/>
              </a:rPr>
              <a:t>sland </a:t>
            </a:r>
            <a:r>
              <a:rPr u="sng">
                <a:solidFill>
                  <a:srgbClr val="3F56BF"/>
                </a:solidFill>
                <a:uFill>
                  <a:solidFill>
                    <a:srgbClr val="3F56BF"/>
                  </a:solidFill>
                </a:uFill>
                <a:hlinkClick r:id="rId3" invalidUrl="" action="" tgtFrame="" tooltip="" history="1" highlightClick="0" endSnd="0"/>
              </a:rPr>
              <a:t>C</a:t>
            </a:r>
            <a:r>
              <a:rPr u="sng">
                <a:solidFill>
                  <a:srgbClr val="3F56BF"/>
                </a:solidFill>
                <a:uFill>
                  <a:solidFill>
                    <a:srgbClr val="3F56BF"/>
                  </a:solidFill>
                </a:uFill>
                <a:hlinkClick r:id="rId3" invalidUrl="" action="" tgtFrame="" tooltip="" history="1" highlightClick="0" endSnd="0"/>
              </a:rPr>
              <a:t>anoe </a:t>
            </a:r>
            <a:r>
              <a:rPr u="sng">
                <a:solidFill>
                  <a:srgbClr val="3F56BF"/>
                </a:solidFill>
                <a:uFill>
                  <a:solidFill>
                    <a:srgbClr val="3F56BF"/>
                  </a:solidFill>
                </a:uFill>
                <a:hlinkClick r:id="rId3" invalidUrl="" action="" tgtFrame="" tooltip="" history="1" highlightClick="0" endSnd="0"/>
              </a:rPr>
              <a:t>H</a:t>
            </a:r>
            <a:r>
              <a:rPr u="sng">
                <a:solidFill>
                  <a:srgbClr val="3F56BF"/>
                </a:solidFill>
                <a:uFill>
                  <a:solidFill>
                    <a:srgbClr val="3F56BF"/>
                  </a:solidFill>
                </a:uFill>
                <a:hlinkClick r:id="rId3" invalidUrl="" action="" tgtFrame="" tooltip="" history="1" highlightClick="0" endSnd="0"/>
              </a:rPr>
              <a:t>ouse</a:t>
            </a:r>
            <a:r>
              <a:rPr u="sng">
                <a:solidFill>
                  <a:srgbClr val="3F56BF"/>
                </a:solidFill>
              </a:rPr>
              <a:t>.</a:t>
            </a:r>
            <a:endParaRPr>
              <a:solidFill>
                <a:srgbClr val="3F56BF"/>
              </a:solidFill>
            </a:endParaRPr>
          </a:p>
          <a:p>
            <a:pPr lvl="1" marL="720661" indent="-277177" defTabSz="886968">
              <a:spcBef>
                <a:spcPts val="0"/>
              </a:spcBef>
              <a:defRPr sz="1746">
                <a:solidFill>
                  <a:srgbClr val="000000"/>
                </a:solidFill>
                <a:latin typeface="Bahnschrift Light SemiCondensed"/>
                <a:ea typeface="Bahnschrift Light SemiCondensed"/>
                <a:cs typeface="Bahnschrift Light SemiCondensed"/>
                <a:sym typeface="Bahnschrift Light SemiCondensed"/>
              </a:defRPr>
            </a:pPr>
            <a:r>
              <a:t>Close to home, the Kinship Collective is challenging settler colonial thinking by turning towards creative work and asking questions from the Penobscot River: </a:t>
            </a:r>
            <a:r>
              <a:rPr u="sng">
                <a:solidFill>
                  <a:srgbClr val="3F56BF"/>
                </a:solidFill>
                <a:uFill>
                  <a:solidFill>
                    <a:srgbClr val="3F56BF"/>
                  </a:solidFill>
                </a:uFill>
                <a:hlinkClick r:id="rId4" invalidUrl="" action="" tgtFrame="" tooltip="" history="1" highlightClick="0" endSnd="0"/>
              </a:rPr>
              <a:t>dive in in this short video</a:t>
            </a:r>
            <a:r>
              <a:rPr u="sng">
                <a:solidFill>
                  <a:srgbClr val="3F56BF"/>
                </a:solidFill>
              </a:rPr>
              <a:t>.</a:t>
            </a:r>
          </a:p>
        </p:txBody>
      </p:sp>
      <p:sp>
        <p:nvSpPr>
          <p:cNvPr id="321" name="Date Placeholder 3"/>
          <p:cNvSpPr txBox="1"/>
          <p:nvPr/>
        </p:nvSpPr>
        <p:spPr>
          <a:xfrm>
            <a:off x="674371" y="6161921"/>
            <a:ext cx="3063457"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cap="all" spc="300" sz="1000">
                <a:solidFill>
                  <a:schemeClr val="accent1"/>
                </a:solidFill>
              </a:defRPr>
            </a:lvl1pPr>
          </a:lstStyle>
          <a:p>
            <a:pPr/>
            <a:r>
              <a:t>Watch Time: 3 min.</a:t>
            </a:r>
          </a:p>
        </p:txBody>
      </p:sp>
      <p:sp>
        <p:nvSpPr>
          <p:cNvPr id="322" name="Slide Number Placeholder 5"/>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olidFill>
      </p:bgPr>
    </p:bg>
    <p:spTree>
      <p:nvGrpSpPr>
        <p:cNvPr id="1" name=""/>
        <p:cNvGrpSpPr/>
        <p:nvPr/>
      </p:nvGrpSpPr>
      <p:grpSpPr>
        <a:xfrm>
          <a:off x="0" y="0"/>
          <a:ext cx="0" cy="0"/>
          <a:chOff x="0" y="0"/>
          <a:chExt cx="0" cy="0"/>
        </a:xfrm>
      </p:grpSpPr>
      <p:sp>
        <p:nvSpPr>
          <p:cNvPr id="324" name="Date Placeholder 1"/>
          <p:cNvSpPr txBox="1"/>
          <p:nvPr/>
        </p:nvSpPr>
        <p:spPr>
          <a:xfrm>
            <a:off x="674371" y="6161921"/>
            <a:ext cx="3063457"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cap="all" spc="300" sz="1000">
                <a:solidFill>
                  <a:schemeClr val="accent1"/>
                </a:solidFill>
              </a:defRPr>
            </a:lvl1pPr>
          </a:lstStyle>
          <a:p>
            <a:pPr/>
            <a:r>
              <a:t>1/30/2024</a:t>
            </a:r>
          </a:p>
        </p:txBody>
      </p:sp>
      <p:sp>
        <p:nvSpPr>
          <p:cNvPr id="325" name="Slide Number Placeholder 3"/>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26" name="Content Placeholder 9"/>
          <p:cNvSpPr txBox="1"/>
          <p:nvPr/>
        </p:nvSpPr>
        <p:spPr>
          <a:xfrm>
            <a:off x="5996250" y="2713127"/>
            <a:ext cx="4395698" cy="460502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indent="685800">
              <a:lnSpc>
                <a:spcPct val="140000"/>
              </a:lnSpc>
              <a:defRPr sz="1600">
                <a:solidFill>
                  <a:srgbClr val="FFFFFF"/>
                </a:solidFill>
                <a:latin typeface="Bahnschrift Light SemiCondensed"/>
                <a:ea typeface="Bahnschrift Light SemiCondensed"/>
                <a:cs typeface="Bahnschrift Light SemiCondensed"/>
                <a:sym typeface="Bahnschrift Light SemiCondensed"/>
              </a:defRPr>
            </a:pPr>
            <a:r>
              <a:t>What examples are you most inspired by? </a:t>
            </a:r>
            <a:endParaRPr>
              <a:solidFill>
                <a:schemeClr val="accent1"/>
              </a:solidFill>
            </a:endParaRPr>
          </a:p>
          <a:p>
            <a:pPr indent="685800">
              <a:lnSpc>
                <a:spcPct val="140000"/>
              </a:lnSpc>
              <a:defRPr sz="1600">
                <a:solidFill>
                  <a:srgbClr val="FFFFFF"/>
                </a:solidFill>
                <a:latin typeface="Bahnschrift Light SemiCondensed"/>
                <a:ea typeface="Bahnschrift Light SemiCondensed"/>
                <a:cs typeface="Bahnschrift Light SemiCondensed"/>
                <a:sym typeface="Bahnschrift Light SemiCondensed"/>
              </a:defRPr>
            </a:pPr>
          </a:p>
          <a:p>
            <a:pPr indent="685800">
              <a:lnSpc>
                <a:spcPct val="140000"/>
              </a:lnSpc>
              <a:defRPr sz="1600">
                <a:solidFill>
                  <a:srgbClr val="FFFFFF"/>
                </a:solidFill>
                <a:latin typeface="Bahnschrift Light SemiCondensed"/>
                <a:ea typeface="Bahnschrift Light SemiCondensed"/>
                <a:cs typeface="Bahnschrift Light SemiCondensed"/>
                <a:sym typeface="Bahnschrift Light SemiCondensed"/>
              </a:defRPr>
            </a:pPr>
            <a:r>
              <a:t>Do you think any of these examples felt impossible when they were first imagined? How did they become possible?</a:t>
            </a:r>
            <a:endParaRPr>
              <a:solidFill>
                <a:schemeClr val="accent1"/>
              </a:solidFill>
            </a:endParaRPr>
          </a:p>
          <a:p>
            <a:pPr indent="685800">
              <a:lnSpc>
                <a:spcPct val="140000"/>
              </a:lnSpc>
              <a:defRPr sz="1600">
                <a:solidFill>
                  <a:srgbClr val="FFFFFF"/>
                </a:solidFill>
                <a:latin typeface="Bahnschrift Light SemiCondensed"/>
                <a:ea typeface="Bahnschrift Light SemiCondensed"/>
                <a:cs typeface="Bahnschrift Light SemiCondensed"/>
                <a:sym typeface="Bahnschrift Light SemiCondensed"/>
              </a:defRPr>
            </a:pPr>
          </a:p>
          <a:p>
            <a:pPr indent="685800">
              <a:lnSpc>
                <a:spcPct val="140000"/>
              </a:lnSpc>
              <a:defRPr sz="1600">
                <a:solidFill>
                  <a:srgbClr val="FFFFFF"/>
                </a:solidFill>
                <a:latin typeface="Bahnschrift Light SemiCondensed"/>
                <a:ea typeface="Bahnschrift Light SemiCondensed"/>
                <a:cs typeface="Bahnschrift Light SemiCondensed"/>
                <a:sym typeface="Bahnschrift Light SemiCondensed"/>
              </a:defRPr>
            </a:pPr>
            <a:r>
              <a:t>How does your own organization fit into this vision for the future? How can you help these futures unfold?</a:t>
            </a:r>
            <a:endParaRPr>
              <a:solidFill>
                <a:schemeClr val="accent1"/>
              </a:solidFill>
            </a:endParaRPr>
          </a:p>
          <a:p>
            <a:pPr indent="685800">
              <a:lnSpc>
                <a:spcPct val="140000"/>
              </a:lnSpc>
              <a:defRPr>
                <a:solidFill>
                  <a:srgbClr val="FFFFFF"/>
                </a:solidFill>
              </a:defRPr>
            </a:pPr>
          </a:p>
        </p:txBody>
      </p:sp>
      <p:sp>
        <p:nvSpPr>
          <p:cNvPr id="327" name="Text Placeholder 4"/>
          <p:cNvSpPr txBox="1"/>
          <p:nvPr/>
        </p:nvSpPr>
        <p:spPr>
          <a:xfrm>
            <a:off x="5908069" y="1806481"/>
            <a:ext cx="4395698"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40000"/>
              </a:lnSpc>
              <a:spcBef>
                <a:spcPts val="1000"/>
              </a:spcBef>
              <a:defRPr b="1" sz="2400">
                <a:solidFill>
                  <a:srgbClr val="FFFFFF"/>
                </a:solidFill>
              </a:defRPr>
            </a:lvl1pPr>
          </a:lstStyle>
          <a:p>
            <a:pPr/>
            <a:r>
              <a:t>DISCUSSION</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9" name="Picture 6" descr="Picture 6"/>
          <p:cNvPicPr>
            <a:picLocks noChangeAspect="1"/>
          </p:cNvPicPr>
          <p:nvPr/>
        </p:nvPicPr>
        <p:blipFill>
          <a:blip r:embed="rId2">
            <a:extLst/>
          </a:blip>
          <a:stretch>
            <a:fillRect/>
          </a:stretch>
        </p:blipFill>
        <p:spPr>
          <a:xfrm>
            <a:off x="564757" y="1195103"/>
            <a:ext cx="977901" cy="990601"/>
          </a:xfrm>
          <a:prstGeom prst="rect">
            <a:avLst/>
          </a:prstGeom>
          <a:ln w="12700">
            <a:miter lim="400000"/>
          </a:ln>
        </p:spPr>
      </p:pic>
      <p:sp>
        <p:nvSpPr>
          <p:cNvPr id="330" name="Title 1"/>
          <p:cNvSpPr txBox="1"/>
          <p:nvPr>
            <p:ph type="title"/>
          </p:nvPr>
        </p:nvSpPr>
        <p:spPr>
          <a:xfrm>
            <a:off x="839787" y="659821"/>
            <a:ext cx="3932239" cy="1652155"/>
          </a:xfrm>
          <a:prstGeom prst="rect">
            <a:avLst/>
          </a:prstGeom>
        </p:spPr>
        <p:txBody>
          <a:bodyPr/>
          <a:lstStyle/>
          <a:p>
            <a:pPr/>
            <a:r>
              <a:t>Thank you.</a:t>
            </a:r>
          </a:p>
        </p:txBody>
      </p:sp>
      <p:pic>
        <p:nvPicPr>
          <p:cNvPr id="331" name="Picture Placeholder 7" descr="Picture Placeholder 7"/>
          <p:cNvPicPr>
            <a:picLocks noChangeAspect="1"/>
          </p:cNvPicPr>
          <p:nvPr>
            <p:ph type="pic" idx="21"/>
          </p:nvPr>
        </p:nvPicPr>
        <p:blipFill>
          <a:blip r:embed="rId3">
            <a:extLst/>
          </a:blip>
          <a:srcRect l="28852" t="42692" r="108" b="532"/>
          <a:stretch>
            <a:fillRect/>
          </a:stretch>
        </p:blipFill>
        <p:spPr>
          <a:xfrm>
            <a:off x="5452533" y="517769"/>
            <a:ext cx="5094138" cy="5322200"/>
          </a:xfrm>
          <a:prstGeom prst="rect">
            <a:avLst/>
          </a:prstGeom>
        </p:spPr>
      </p:pic>
      <p:sp>
        <p:nvSpPr>
          <p:cNvPr id="332" name="Text Placeholder 3"/>
          <p:cNvSpPr txBox="1"/>
          <p:nvPr>
            <p:ph type="body" sz="quarter" idx="1"/>
          </p:nvPr>
        </p:nvSpPr>
        <p:spPr>
          <a:xfrm>
            <a:off x="839787" y="2368126"/>
            <a:ext cx="3932239" cy="3681917"/>
          </a:xfrm>
          <a:prstGeom prst="rect">
            <a:avLst/>
          </a:prstGeom>
        </p:spPr>
        <p:txBody>
          <a:bodyPr/>
          <a:lstStyle/>
          <a:p>
            <a:pPr>
              <a:lnSpc>
                <a:spcPct val="112000"/>
              </a:lnSpc>
              <a:defRPr sz="1400">
                <a:solidFill>
                  <a:srgbClr val="000000"/>
                </a:solidFill>
                <a:latin typeface="Bahnschrift Light SemiCondensed"/>
                <a:ea typeface="Bahnschrift Light SemiCondensed"/>
                <a:cs typeface="Bahnschrift Light SemiCondensed"/>
                <a:sym typeface="Bahnschrift Light SemiCondensed"/>
              </a:defRPr>
            </a:pPr>
            <a:r>
              <a:t>Thank you for your work in this course. We hope the questions, materials, and discussions introduced you to new ideas and important challenges in the work to share resources and power and land with Wabanaki communities. </a:t>
            </a:r>
          </a:p>
          <a:p>
            <a:pPr>
              <a:lnSpc>
                <a:spcPct val="112000"/>
              </a:lnSpc>
              <a:defRPr sz="1400">
                <a:solidFill>
                  <a:srgbClr val="000000"/>
                </a:solidFill>
                <a:latin typeface="Bahnschrift Light SemiCondensed"/>
                <a:ea typeface="Bahnschrift Light SemiCondensed"/>
                <a:cs typeface="Bahnschrift Light SemiCondensed"/>
                <a:sym typeface="Bahnschrift Light SemiCondensed"/>
              </a:defRPr>
            </a:pPr>
            <a:r>
              <a:t>This is a living document, and we hope you will reach out with any suggestions to make this curriculum stronger. Please contact Ellie Oldach (</a:t>
            </a:r>
            <a:r>
              <a:rPr u="sng">
                <a:solidFill>
                  <a:srgbClr val="3F56BF"/>
                </a:solidFill>
                <a:uFill>
                  <a:solidFill>
                    <a:srgbClr val="3F56BF"/>
                  </a:solidFill>
                </a:uFill>
                <a:hlinkClick r:id="rId4" invalidUrl="" action="" tgtFrame="" tooltip="" history="1" highlightClick="0" endSnd="0"/>
              </a:rPr>
              <a:t>ellie@firstlightmaine.org</a:t>
            </a:r>
            <a:r>
              <a:t>) or Ella McDonald (</a:t>
            </a:r>
            <a:r>
              <a:rPr u="sng">
                <a:solidFill>
                  <a:srgbClr val="3F56BF"/>
                </a:solidFill>
                <a:uFill>
                  <a:solidFill>
                    <a:srgbClr val="3F56BF"/>
                  </a:solidFill>
                </a:uFill>
                <a:hlinkClick r:id="rId5" invalidUrl="" action="" tgtFrame="" tooltip="" history="1" highlightClick="0" endSnd="0"/>
              </a:rPr>
              <a:t>e.mcd224@gmail.com</a:t>
            </a:r>
            <a:r>
              <a:t>)  with any questions or comments about this curriculum. We’d truly be glad to hear from you.</a:t>
            </a:r>
          </a:p>
        </p:txBody>
      </p:sp>
      <p:sp>
        <p:nvSpPr>
          <p:cNvPr id="333" name="Slide Number Placeholder 5"/>
          <p:cNvSpPr txBox="1"/>
          <p:nvPr>
            <p:ph type="sldNum" sz="quarter" idx="2"/>
          </p:nvPr>
        </p:nvSpPr>
        <p:spPr>
          <a:xfrm>
            <a:off x="10991311" y="5731272"/>
            <a:ext cx="612687"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4" name="Date Placeholder 3"/>
          <p:cNvSpPr txBox="1"/>
          <p:nvPr/>
        </p:nvSpPr>
        <p:spPr>
          <a:xfrm>
            <a:off x="6449017" y="6085721"/>
            <a:ext cx="4051934" cy="396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cap="all" spc="300" sz="1000">
                <a:solidFill>
                  <a:schemeClr val="accent1"/>
                </a:solidFill>
              </a:defRPr>
            </a:lvl1pPr>
          </a:lstStyle>
          <a:p>
            <a:pPr/>
            <a:r>
              <a:t>Credit: Peter forbes– an Image from first Light summit 2022</a:t>
            </a:r>
          </a:p>
        </p:txBody>
      </p:sp>
      <p:sp>
        <p:nvSpPr>
          <p:cNvPr id="335" name="Date Placeholder 3"/>
          <p:cNvSpPr txBox="1"/>
          <p:nvPr/>
        </p:nvSpPr>
        <p:spPr>
          <a:xfrm>
            <a:off x="464110" y="6085720"/>
            <a:ext cx="4051935" cy="396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cap="all" spc="300" sz="1000">
                <a:solidFill>
                  <a:schemeClr val="accent1"/>
                </a:solidFill>
              </a:defRPr>
            </a:lvl1pPr>
          </a:lstStyle>
          <a:p>
            <a:pPr/>
            <a:r>
              <a:t>Original First Light Logo created by ann Pollard-Ranco</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le 1"/>
          <p:cNvSpPr txBox="1"/>
          <p:nvPr>
            <p:ph type="title"/>
          </p:nvPr>
        </p:nvSpPr>
        <p:spPr>
          <a:xfrm>
            <a:off x="838199" y="587827"/>
            <a:ext cx="9578683" cy="990602"/>
          </a:xfrm>
          <a:prstGeom prst="rect">
            <a:avLst/>
          </a:prstGeom>
        </p:spPr>
        <p:txBody>
          <a:bodyPr/>
          <a:lstStyle/>
          <a:p>
            <a:pPr/>
            <a:r>
              <a:t>Setting context: Settler colonialism</a:t>
            </a:r>
          </a:p>
        </p:txBody>
      </p:sp>
      <p:sp>
        <p:nvSpPr>
          <p:cNvPr id="128" name="Slide Number Placeholder 6"/>
          <p:cNvSpPr txBox="1"/>
          <p:nvPr>
            <p:ph type="sldNum" sz="quarter" idx="2"/>
          </p:nvPr>
        </p:nvSpPr>
        <p:spPr>
          <a:xfrm>
            <a:off x="11118448" y="5731272"/>
            <a:ext cx="358414"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9" name="Date Placeholder 4"/>
          <p:cNvSpPr txBox="1"/>
          <p:nvPr/>
        </p:nvSpPr>
        <p:spPr>
          <a:xfrm>
            <a:off x="674370" y="6140305"/>
            <a:ext cx="9887714" cy="28707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spcBef>
                <a:spcPts val="600"/>
              </a:spcBef>
              <a:defRPr cap="all" spc="300" sz="1000">
                <a:solidFill>
                  <a:schemeClr val="accent1"/>
                </a:solidFill>
              </a:defRPr>
            </a:pPr>
            <a:r>
              <a:t>Total watch time: 4 ½ minutes |||||| LINK: </a:t>
            </a:r>
            <a:r>
              <a:rPr u="sng">
                <a:solidFill>
                  <a:srgbClr val="3F56BF"/>
                </a:solidFill>
                <a:uFill>
                  <a:solidFill>
                    <a:srgbClr val="3F56BF"/>
                  </a:solidFill>
                </a:uFill>
                <a:hlinkClick r:id="rId2" invalidUrl="" action="" tgtFrame="" tooltip="" history="1" highlightClick="0" endSnd="0"/>
              </a:rPr>
              <a:t>https://www.youtube.com/watch?v=CzlRtTIR8FM</a:t>
            </a:r>
            <a:r>
              <a:t> </a:t>
            </a:r>
          </a:p>
        </p:txBody>
      </p:sp>
      <p:sp>
        <p:nvSpPr>
          <p:cNvPr id="130" name="TextBox 11"/>
          <p:cNvSpPr txBox="1"/>
          <p:nvPr/>
        </p:nvSpPr>
        <p:spPr>
          <a:xfrm>
            <a:off x="566086" y="3197647"/>
            <a:ext cx="4878079" cy="1297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Bahnschrift Light SemiCondensed"/>
                <a:ea typeface="Bahnschrift Light SemiCondensed"/>
                <a:cs typeface="Bahnschrift Light SemiCondensed"/>
                <a:sym typeface="Bahnschrift Light SemiCondensed"/>
              </a:defRPr>
            </a:lvl1pPr>
          </a:lstStyle>
          <a:p>
            <a:pPr/>
            <a:r>
              <a:t>The resources in this course are an effort to reawaken us to the truth and the story of the original inhabitants of this land. For us, it is useful to place this in the context of settler colonialism in Wabanaki homelands. But what is settler colonialism?</a:t>
            </a:r>
          </a:p>
        </p:txBody>
      </p:sp>
      <p:pic>
        <p:nvPicPr>
          <p:cNvPr id="131" name="Settler Colonialism: Unveiled Truths: The Hidden Genocide of Settler Colonialism Explained" descr="Settler Colonialism: Unveiled Truths: The Hidden Genocide of Settler Colonialism Explained"/>
          <p:cNvPicPr>
            <a:picLocks noChangeAspect="0"/>
          </p:cNvPicPr>
          <p:nvPr>
            <a:videoFile xmlns:mc="http://schemas.openxmlformats.org/markup-compatibility/2006" xmlns:aiw="http://developer.apple.com/namespaces/iwork" r:link="rId3" mc:Ignorable="aiw" aiw:title="Settler Colonialism: Unveiled Truths: The Hidden Genocide of Settler Colonialism Explained" aiw:author="Dr. B Teaches"/>
          </p:nvPr>
        </p:nvPicPr>
        <p:blipFill>
          <a:blip r:embed="rId4">
            <a:extLst/>
          </a:blip>
          <a:stretch>
            <a:fillRect/>
          </a:stretch>
        </p:blipFill>
        <p:spPr>
          <a:xfrm>
            <a:off x="5716981" y="2437798"/>
            <a:ext cx="4878078" cy="2743920"/>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131"/>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131"/>
                </p:tgtEl>
              </p:cMediaNode>
            </p:video>
            <p:seq concurrent="1" prevAc="none" nextAc="seek">
              <p:cTn id="8" evtFilter="cancelBubble" nodeType="interactiveSeq" restart="whenNotActive" fill="hold">
                <p:stCondLst>
                  <p:cond delay="0" evt="onClick">
                    <p:tgtEl>
                      <p:spTgt spid="131"/>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131"/>
                                        </p:tgtEl>
                                      </p:cBhvr>
                                    </p:cmd>
                                  </p:childTnLst>
                                </p:cTn>
                              </p:par>
                            </p:childTnLst>
                          </p:cTn>
                        </p:par>
                      </p:childTnLst>
                    </p:cTn>
                  </p:par>
                </p:childTnLst>
              </p:cTn>
              <p:nextCondLst>
                <p:cond delay="0" evt="onClick">
                  <p:tgtEl>
                    <p:spTgt spid="131"/>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Title 1"/>
          <p:cNvSpPr txBox="1"/>
          <p:nvPr>
            <p:ph type="title"/>
          </p:nvPr>
        </p:nvSpPr>
        <p:spPr>
          <a:xfrm>
            <a:off x="838199" y="545914"/>
            <a:ext cx="9527276" cy="1241944"/>
          </a:xfrm>
          <a:prstGeom prst="rect">
            <a:avLst/>
          </a:prstGeom>
        </p:spPr>
        <p:txBody>
          <a:bodyPr/>
          <a:lstStyle/>
          <a:p>
            <a:pPr/>
            <a:r>
              <a:t>Setting context: Relearning &amp; repair</a:t>
            </a:r>
          </a:p>
        </p:txBody>
      </p:sp>
      <p:sp>
        <p:nvSpPr>
          <p:cNvPr id="134" name="Slide Number Placeholder 5"/>
          <p:cNvSpPr txBox="1"/>
          <p:nvPr>
            <p:ph type="sldNum" sz="quarter" idx="2"/>
          </p:nvPr>
        </p:nvSpPr>
        <p:spPr>
          <a:xfrm>
            <a:off x="11118448" y="5731272"/>
            <a:ext cx="358414"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5" name="Content Placeholder 11"/>
          <p:cNvSpPr txBox="1"/>
          <p:nvPr>
            <p:ph type="body" sz="half" idx="1"/>
          </p:nvPr>
        </p:nvSpPr>
        <p:spPr>
          <a:xfrm>
            <a:off x="4657343" y="2020333"/>
            <a:ext cx="5708132" cy="3963022"/>
          </a:xfrm>
          <a:prstGeom prst="rect">
            <a:avLst/>
          </a:prstGeom>
        </p:spPr>
        <p:txBody>
          <a:bodyPr/>
          <a:lstStyle/>
          <a:p>
            <a:pPr marL="0" indent="0">
              <a:lnSpc>
                <a:spcPct val="112000"/>
              </a:lnSpc>
              <a:buSzTx/>
              <a:buNone/>
              <a:defRPr sz="1300">
                <a:solidFill>
                  <a:srgbClr val="000000"/>
                </a:solidFill>
                <a:latin typeface="Bahnschrift Light SemiCondensed"/>
                <a:ea typeface="Bahnschrift Light SemiCondensed"/>
                <a:cs typeface="Bahnschrift Light SemiCondensed"/>
                <a:sym typeface="Bahnschrift Light SemiCondensed"/>
              </a:defRPr>
            </a:pPr>
            <a:r>
              <a:t>This course has its roots in </a:t>
            </a:r>
            <a:r>
              <a:rPr u="sng">
                <a:solidFill>
                  <a:srgbClr val="3F56BF"/>
                </a:solidFill>
                <a:uFill>
                  <a:solidFill>
                    <a:srgbClr val="3F56BF"/>
                  </a:solidFill>
                </a:uFill>
                <a:hlinkClick r:id="rId2" invalidUrl="" action="" tgtFrame="" tooltip="" history="1" highlightClick="0" endSnd="0"/>
              </a:rPr>
              <a:t>First Light</a:t>
            </a:r>
            <a:r>
              <a:t>, a collaboration between Wabanaki communities and non-native, land-focused organizations in Wabanaki homelands. First Light exists to help non-native organizations relearn histories of Wabanaki homelands, recenter Wabanaki voices in land work, and return land and restore access to Wabanaki communities. Staff from land-focused organizations across Maine have come together now for two cohorts of the First Light Learning Journey, a 12-month course on relearning, recentering, and returning. At the close of the 2021 Learning Journey, course participants asked for tools to teach their colleagues about what they learned. This curriculum is a response to this need. After we acknowledge the truth, we can begin to heal– you’ll learn more about some examples of ways First Light organizations and others are changing their practices to work towards healing in Question 6. This is long work, happening in the context of generations of contact and interaction, and promising to continue for generations to come.</a:t>
            </a:r>
          </a:p>
        </p:txBody>
      </p:sp>
      <p:pic>
        <p:nvPicPr>
          <p:cNvPr id="136" name="Picture 6" descr="Picture 6"/>
          <p:cNvPicPr>
            <a:picLocks noChangeAspect="1"/>
          </p:cNvPicPr>
          <p:nvPr/>
        </p:nvPicPr>
        <p:blipFill>
          <a:blip r:embed="rId3">
            <a:extLst/>
          </a:blip>
          <a:stretch>
            <a:fillRect/>
          </a:stretch>
        </p:blipFill>
        <p:spPr>
          <a:xfrm>
            <a:off x="1087580" y="2020333"/>
            <a:ext cx="2510645" cy="3829795"/>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olidFill>
      </p:bgPr>
    </p:bg>
    <p:spTree>
      <p:nvGrpSpPr>
        <p:cNvPr id="1" name=""/>
        <p:cNvGrpSpPr/>
        <p:nvPr/>
      </p:nvGrpSpPr>
      <p:grpSpPr>
        <a:xfrm>
          <a:off x="0" y="0"/>
          <a:ext cx="0" cy="0"/>
          <a:chOff x="0" y="0"/>
          <a:chExt cx="0" cy="0"/>
        </a:xfrm>
      </p:grpSpPr>
      <p:sp>
        <p:nvSpPr>
          <p:cNvPr id="138" name="Date Placeholder 1"/>
          <p:cNvSpPr txBox="1"/>
          <p:nvPr/>
        </p:nvSpPr>
        <p:spPr>
          <a:xfrm>
            <a:off x="674371" y="6161921"/>
            <a:ext cx="3063457"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cap="all" spc="300" sz="1000">
                <a:solidFill>
                  <a:schemeClr val="accent1"/>
                </a:solidFill>
              </a:defRPr>
            </a:lvl1pPr>
          </a:lstStyle>
          <a:p>
            <a:pPr/>
            <a:r>
              <a:t>1/30/2024</a:t>
            </a:r>
          </a:p>
        </p:txBody>
      </p:sp>
      <p:sp>
        <p:nvSpPr>
          <p:cNvPr id="139" name="Slide Number Placeholder 3"/>
          <p:cNvSpPr txBox="1"/>
          <p:nvPr>
            <p:ph type="sldNum" sz="quarter" idx="2"/>
          </p:nvPr>
        </p:nvSpPr>
        <p:spPr>
          <a:xfrm>
            <a:off x="11118448" y="5731272"/>
            <a:ext cx="358414"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Title 1"/>
          <p:cNvSpPr txBox="1"/>
          <p:nvPr>
            <p:ph type="title"/>
          </p:nvPr>
        </p:nvSpPr>
        <p:spPr>
          <a:xfrm>
            <a:off x="838199" y="545914"/>
            <a:ext cx="9527276" cy="1241944"/>
          </a:xfrm>
          <a:prstGeom prst="rect">
            <a:avLst/>
          </a:prstGeom>
        </p:spPr>
        <p:txBody>
          <a:bodyPr/>
          <a:lstStyle/>
          <a:p>
            <a:pPr/>
            <a:r>
              <a:t>Question 1:</a:t>
            </a:r>
          </a:p>
        </p:txBody>
      </p:sp>
      <p:sp>
        <p:nvSpPr>
          <p:cNvPr id="142" name="Content Placeholder 7"/>
          <p:cNvSpPr txBox="1"/>
          <p:nvPr>
            <p:ph type="body" idx="1"/>
          </p:nvPr>
        </p:nvSpPr>
        <p:spPr>
          <a:xfrm>
            <a:off x="838199" y="2108594"/>
            <a:ext cx="9527276" cy="3643932"/>
          </a:xfrm>
          <a:prstGeom prst="rect">
            <a:avLst/>
          </a:prstGeom>
        </p:spPr>
        <p:txBody>
          <a:bodyPr/>
          <a:lstStyle>
            <a:lvl1pPr marL="0" indent="0">
              <a:buSzTx/>
              <a:buNone/>
              <a:defRPr sz="3600">
                <a:latin typeface="Bahnschrift Light SemiCondensed"/>
                <a:ea typeface="Bahnschrift Light SemiCondensed"/>
                <a:cs typeface="Bahnschrift Light SemiCondensed"/>
                <a:sym typeface="Bahnschrift Light SemiCondensed"/>
              </a:defRPr>
            </a:lvl1pPr>
          </a:lstStyle>
          <a:p>
            <a:pPr/>
            <a:r>
              <a:t>What is the history and present of Wabanaki relationships to the land now known as Maine?</a:t>
            </a:r>
          </a:p>
        </p:txBody>
      </p:sp>
      <p:sp>
        <p:nvSpPr>
          <p:cNvPr id="143" name="Slide Number Placeholder 4"/>
          <p:cNvSpPr txBox="1"/>
          <p:nvPr>
            <p:ph type="sldNum" sz="quarter" idx="2"/>
          </p:nvPr>
        </p:nvSpPr>
        <p:spPr>
          <a:xfrm>
            <a:off x="11118448" y="5731272"/>
            <a:ext cx="358414"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Title 4"/>
          <p:cNvSpPr txBox="1"/>
          <p:nvPr>
            <p:ph type="title"/>
          </p:nvPr>
        </p:nvSpPr>
        <p:spPr>
          <a:xfrm>
            <a:off x="839787" y="597475"/>
            <a:ext cx="3932239" cy="1693718"/>
          </a:xfrm>
          <a:prstGeom prst="rect">
            <a:avLst/>
          </a:prstGeom>
        </p:spPr>
        <p:txBody>
          <a:bodyPr/>
          <a:lstStyle/>
          <a:p>
            <a:pPr/>
            <a:r>
              <a:t>Pt 1. Homelands</a:t>
            </a:r>
          </a:p>
        </p:txBody>
      </p:sp>
      <p:pic>
        <p:nvPicPr>
          <p:cNvPr id="146" name="Content Placeholder 8" descr="Content Placeholder 8"/>
          <p:cNvPicPr>
            <a:picLocks noChangeAspect="1"/>
          </p:cNvPicPr>
          <p:nvPr/>
        </p:nvPicPr>
        <p:blipFill>
          <a:blip r:embed="rId2">
            <a:extLst/>
          </a:blip>
          <a:stretch>
            <a:fillRect/>
          </a:stretch>
        </p:blipFill>
        <p:spPr>
          <a:xfrm>
            <a:off x="5719474" y="596900"/>
            <a:ext cx="4067753" cy="5264150"/>
          </a:xfrm>
          <a:prstGeom prst="rect">
            <a:avLst/>
          </a:prstGeom>
          <a:ln>
            <a:solidFill>
              <a:schemeClr val="accent1"/>
            </a:solidFill>
          </a:ln>
        </p:spPr>
      </p:pic>
      <p:sp>
        <p:nvSpPr>
          <p:cNvPr id="147" name="Text Placeholder 6"/>
          <p:cNvSpPr txBox="1"/>
          <p:nvPr>
            <p:ph type="body" sz="quarter" idx="1"/>
          </p:nvPr>
        </p:nvSpPr>
        <p:spPr>
          <a:xfrm>
            <a:off x="839786" y="2774371"/>
            <a:ext cx="3932239" cy="1309257"/>
          </a:xfrm>
          <a:prstGeom prst="rect">
            <a:avLst/>
          </a:prstGeom>
        </p:spPr>
        <p:txBody>
          <a:bodyPr/>
          <a:lstStyle/>
          <a:p>
            <a:pPr marL="0" indent="0">
              <a:buSzTx/>
              <a:buNone/>
              <a:defRPr sz="1600">
                <a:solidFill>
                  <a:srgbClr val="000000"/>
                </a:solidFill>
                <a:latin typeface="Bahnschrift Light SemiCondensed"/>
                <a:ea typeface="Bahnschrift Light SemiCondensed"/>
                <a:cs typeface="Bahnschrift Light SemiCondensed"/>
                <a:sym typeface="Bahnschrift Light SemiCondensed"/>
              </a:defRPr>
            </a:pPr>
            <a:r>
              <a:t>Download the Catalyst Project’s </a:t>
            </a:r>
            <a:r>
              <a:rPr i="1" u="sng">
                <a:solidFill>
                  <a:srgbClr val="3F56BF"/>
                </a:solidFill>
                <a:uFill>
                  <a:solidFill>
                    <a:srgbClr val="3F56BF"/>
                  </a:solidFill>
                </a:uFill>
                <a:hlinkClick r:id="rId3" invalidUrl="" action="" tgtFrame="" tooltip="" history="1" highlightClick="0" endSnd="0"/>
              </a:rPr>
              <a:t>Questions about Home</a:t>
            </a:r>
            <a:r>
              <a:rPr i="1"/>
              <a:t>.  </a:t>
            </a:r>
            <a:r>
              <a:t>Take some time to try answering the questions.</a:t>
            </a:r>
          </a:p>
        </p:txBody>
      </p:sp>
      <p:sp>
        <p:nvSpPr>
          <p:cNvPr id="148" name="Slide Number Placeholder 3"/>
          <p:cNvSpPr txBox="1"/>
          <p:nvPr>
            <p:ph type="sldNum" sz="quarter" idx="2"/>
          </p:nvPr>
        </p:nvSpPr>
        <p:spPr>
          <a:xfrm>
            <a:off x="11118448" y="5731272"/>
            <a:ext cx="358414" cy="637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MemoVTI">
  <a:themeElements>
    <a:clrScheme name="MemoVTI">
      <a:dk1>
        <a:srgbClr val="000000"/>
      </a:dk1>
      <a:lt1>
        <a:srgbClr val="FFFFFF"/>
      </a:lt1>
      <a:dk2>
        <a:srgbClr val="A7A7A7"/>
      </a:dk2>
      <a:lt2>
        <a:srgbClr val="535353"/>
      </a:lt2>
      <a:accent1>
        <a:srgbClr val="BC9F14"/>
      </a:accent1>
      <a:accent2>
        <a:srgbClr val="E77629"/>
      </a:accent2>
      <a:accent3>
        <a:srgbClr val="8AAD1F"/>
      </a:accent3>
      <a:accent4>
        <a:srgbClr val="1793D5"/>
      </a:accent4>
      <a:accent5>
        <a:srgbClr val="2956E7"/>
      </a:accent5>
      <a:accent6>
        <a:srgbClr val="5032DA"/>
      </a:accent6>
      <a:hlink>
        <a:srgbClr val="0000FF"/>
      </a:hlink>
      <a:folHlink>
        <a:srgbClr val="FF00FF"/>
      </a:folHlink>
    </a:clrScheme>
    <a:fontScheme name="MemoVTI">
      <a:majorFont>
        <a:latin typeface="Helvetica"/>
        <a:ea typeface="Helvetica"/>
        <a:cs typeface="Helvetica"/>
      </a:majorFont>
      <a:minorFont>
        <a:latin typeface="Calibri"/>
        <a:ea typeface="Calibri"/>
        <a:cs typeface="Calibri"/>
      </a:minorFont>
    </a:fontScheme>
    <a:fmtScheme name="Memo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Univers Condensed"/>
            <a:ea typeface="Univers Condensed"/>
            <a:cs typeface="Univers Condensed"/>
            <a:sym typeface="Univers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Univers Condensed"/>
            <a:ea typeface="Univers Condensed"/>
            <a:cs typeface="Univers Condensed"/>
            <a:sym typeface="Univers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emoVTI">
  <a:themeElements>
    <a:clrScheme name="MemoVTI">
      <a:dk1>
        <a:srgbClr val="000000"/>
      </a:dk1>
      <a:lt1>
        <a:srgbClr val="FFFFFF"/>
      </a:lt1>
      <a:dk2>
        <a:srgbClr val="A7A7A7"/>
      </a:dk2>
      <a:lt2>
        <a:srgbClr val="535353"/>
      </a:lt2>
      <a:accent1>
        <a:srgbClr val="BC9F14"/>
      </a:accent1>
      <a:accent2>
        <a:srgbClr val="E77629"/>
      </a:accent2>
      <a:accent3>
        <a:srgbClr val="8AAD1F"/>
      </a:accent3>
      <a:accent4>
        <a:srgbClr val="1793D5"/>
      </a:accent4>
      <a:accent5>
        <a:srgbClr val="2956E7"/>
      </a:accent5>
      <a:accent6>
        <a:srgbClr val="5032DA"/>
      </a:accent6>
      <a:hlink>
        <a:srgbClr val="0000FF"/>
      </a:hlink>
      <a:folHlink>
        <a:srgbClr val="FF00FF"/>
      </a:folHlink>
    </a:clrScheme>
    <a:fontScheme name="MemoVTI">
      <a:majorFont>
        <a:latin typeface="Helvetica"/>
        <a:ea typeface="Helvetica"/>
        <a:cs typeface="Helvetica"/>
      </a:majorFont>
      <a:minorFont>
        <a:latin typeface="Calibri"/>
        <a:ea typeface="Calibri"/>
        <a:cs typeface="Calibri"/>
      </a:minorFont>
    </a:fontScheme>
    <a:fmtScheme name="Memo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Univers Condensed"/>
            <a:ea typeface="Univers Condensed"/>
            <a:cs typeface="Univers Condensed"/>
            <a:sym typeface="Univers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Univers Condensed"/>
            <a:ea typeface="Univers Condensed"/>
            <a:cs typeface="Univers Condensed"/>
            <a:sym typeface="Univers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